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402" r:id="rId2"/>
    <p:sldId id="302" r:id="rId3"/>
    <p:sldId id="396" r:id="rId4"/>
    <p:sldId id="397" r:id="rId5"/>
    <p:sldId id="403" r:id="rId6"/>
    <p:sldId id="287" r:id="rId7"/>
    <p:sldId id="401" r:id="rId8"/>
    <p:sldId id="405" r:id="rId9"/>
    <p:sldId id="346" r:id="rId10"/>
    <p:sldId id="410" r:id="rId11"/>
    <p:sldId id="351" r:id="rId12"/>
    <p:sldId id="412" r:id="rId13"/>
    <p:sldId id="413" r:id="rId14"/>
    <p:sldId id="415" r:id="rId15"/>
    <p:sldId id="418" r:id="rId16"/>
    <p:sldId id="419" r:id="rId17"/>
    <p:sldId id="420" r:id="rId18"/>
    <p:sldId id="421" r:id="rId19"/>
    <p:sldId id="422" r:id="rId20"/>
    <p:sldId id="423" r:id="rId21"/>
    <p:sldId id="409" r:id="rId22"/>
    <p:sldId id="406" r:id="rId23"/>
    <p:sldId id="408" r:id="rId24"/>
    <p:sldId id="395" r:id="rId25"/>
    <p:sldId id="344" r:id="rId26"/>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33"/>
    <a:srgbClr val="FD3548"/>
    <a:srgbClr val="5C787F"/>
    <a:srgbClr val="F2FFF5"/>
    <a:srgbClr val="3AEF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5" autoAdjust="0"/>
    <p:restoredTop sz="95016" autoAdjust="0"/>
  </p:normalViewPr>
  <p:slideViewPr>
    <p:cSldViewPr snapToGrid="0">
      <p:cViewPr varScale="1">
        <p:scale>
          <a:sx n="84" d="100"/>
          <a:sy n="84" d="100"/>
        </p:scale>
        <p:origin x="96" y="3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1E6B14-EF48-4C7B-9E92-918AEADAAA50}" type="datetimeFigureOut">
              <a:rPr lang="en-NG" smtClean="0"/>
              <a:t>16/05/2025</a:t>
            </a:fld>
            <a:endParaRPr lang="en-N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B44A90-4259-4A55-AEDD-E3F1AB38A483}" type="slidenum">
              <a:rPr lang="en-NG" smtClean="0"/>
              <a:t>‹#›</a:t>
            </a:fld>
            <a:endParaRPr lang="en-NG"/>
          </a:p>
        </p:txBody>
      </p:sp>
    </p:spTree>
    <p:extLst>
      <p:ext uri="{BB962C8B-B14F-4D97-AF65-F5344CB8AC3E}">
        <p14:creationId xmlns:p14="http://schemas.microsoft.com/office/powerpoint/2010/main" val="2747971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28653-B1A2-7CBB-7A6B-7620750B8F1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NG"/>
          </a:p>
        </p:txBody>
      </p:sp>
      <p:sp>
        <p:nvSpPr>
          <p:cNvPr id="3" name="Subtitle 2">
            <a:extLst>
              <a:ext uri="{FF2B5EF4-FFF2-40B4-BE49-F238E27FC236}">
                <a16:creationId xmlns:a16="http://schemas.microsoft.com/office/drawing/2014/main" id="{037BB647-EF8C-C42D-DCF2-A12E9ECD52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NG"/>
          </a:p>
        </p:txBody>
      </p:sp>
      <p:sp>
        <p:nvSpPr>
          <p:cNvPr id="4" name="Date Placeholder 3">
            <a:extLst>
              <a:ext uri="{FF2B5EF4-FFF2-40B4-BE49-F238E27FC236}">
                <a16:creationId xmlns:a16="http://schemas.microsoft.com/office/drawing/2014/main" id="{2CA03849-032A-C223-04EB-2355E46BCC4B}"/>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14A4846C-3CCC-D2DD-C289-7E85C9DE9820}"/>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0565C0FF-33E6-25F7-27EB-9CB7F6875FC0}"/>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2690904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41A67-A66F-142C-13D2-15979164A79B}"/>
              </a:ext>
            </a:extLst>
          </p:cNvPr>
          <p:cNvSpPr>
            <a:spLocks noGrp="1"/>
          </p:cNvSpPr>
          <p:nvPr>
            <p:ph type="title"/>
          </p:nvPr>
        </p:nvSpPr>
        <p:spPr/>
        <p:txBody>
          <a:bodyPr/>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1EB84201-9407-7C64-7981-E8E1825A3C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76E08EAD-27C2-FC96-D8E8-6B0A8DDBA855}"/>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454A3272-B789-47E2-F542-21E122E56B47}"/>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9A55FA62-704D-F632-B24B-DF4B70888304}"/>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19997914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6EBA4D-FBFD-12EE-C4C0-306C3332B44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NG"/>
          </a:p>
        </p:txBody>
      </p:sp>
      <p:sp>
        <p:nvSpPr>
          <p:cNvPr id="3" name="Vertical Text Placeholder 2">
            <a:extLst>
              <a:ext uri="{FF2B5EF4-FFF2-40B4-BE49-F238E27FC236}">
                <a16:creationId xmlns:a16="http://schemas.microsoft.com/office/drawing/2014/main" id="{94D84EF3-ECF9-8DA8-B51C-CB3E06A653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D53BCEDE-B1BF-3105-0454-8D4B9D636B91}"/>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7A47A180-09FE-596A-09BF-8216AFED423D}"/>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CD68FEDE-D3A1-0A82-34E9-EB03A192F8EB}"/>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2740794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492F6-08D2-ABBA-1CF7-8F57DC63DF35}"/>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07E141C9-D32F-E3F2-C66A-F98F69F2A6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B7A63890-F8B5-8FC8-69D4-70D6F4FB04C5}"/>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2E127A0F-F54F-A13C-598F-30CBFCEEF09F}"/>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34D4D7FB-2F9B-E373-5180-2C72DA9BCADE}"/>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447080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7AAD7F-F268-180C-9FC9-6A8B7A2D79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NG"/>
          </a:p>
        </p:txBody>
      </p:sp>
      <p:sp>
        <p:nvSpPr>
          <p:cNvPr id="3" name="Text Placeholder 2">
            <a:extLst>
              <a:ext uri="{FF2B5EF4-FFF2-40B4-BE49-F238E27FC236}">
                <a16:creationId xmlns:a16="http://schemas.microsoft.com/office/drawing/2014/main" id="{66D71BFB-8759-8731-A941-64B76945473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1CD24-F26F-C87C-6179-2B97AB3AF611}"/>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9FD29985-3949-31CE-7B67-345FE0EB1AC1}"/>
              </a:ext>
            </a:extLst>
          </p:cNvPr>
          <p:cNvSpPr>
            <a:spLocks noGrp="1"/>
          </p:cNvSpPr>
          <p:nvPr>
            <p:ph type="ftr" sz="quarter" idx="11"/>
          </p:nvPr>
        </p:nvSpPr>
        <p:spPr/>
        <p:txBody>
          <a:bodyPr/>
          <a:lstStyle/>
          <a:p>
            <a:endParaRPr lang="en-NG"/>
          </a:p>
        </p:txBody>
      </p:sp>
      <p:sp>
        <p:nvSpPr>
          <p:cNvPr id="6" name="Slide Number Placeholder 5">
            <a:extLst>
              <a:ext uri="{FF2B5EF4-FFF2-40B4-BE49-F238E27FC236}">
                <a16:creationId xmlns:a16="http://schemas.microsoft.com/office/drawing/2014/main" id="{D60FAAA5-7AD3-87B9-F5A4-C5B93E08565F}"/>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2853354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743BB-CA14-C52E-B565-6ACB9E8E8430}"/>
              </a:ext>
            </a:extLst>
          </p:cNvPr>
          <p:cNvSpPr>
            <a:spLocks noGrp="1"/>
          </p:cNvSpPr>
          <p:nvPr>
            <p:ph type="title"/>
          </p:nvPr>
        </p:nvSpPr>
        <p:spPr/>
        <p:txBody>
          <a:bodyPr/>
          <a:lstStyle/>
          <a:p>
            <a:r>
              <a:rPr lang="en-US"/>
              <a:t>Click to edit Master title style</a:t>
            </a:r>
            <a:endParaRPr lang="en-NG"/>
          </a:p>
        </p:txBody>
      </p:sp>
      <p:sp>
        <p:nvSpPr>
          <p:cNvPr id="3" name="Content Placeholder 2">
            <a:extLst>
              <a:ext uri="{FF2B5EF4-FFF2-40B4-BE49-F238E27FC236}">
                <a16:creationId xmlns:a16="http://schemas.microsoft.com/office/drawing/2014/main" id="{798A2441-2FA6-8BA0-41C5-418221CF30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Content Placeholder 3">
            <a:extLst>
              <a:ext uri="{FF2B5EF4-FFF2-40B4-BE49-F238E27FC236}">
                <a16:creationId xmlns:a16="http://schemas.microsoft.com/office/drawing/2014/main" id="{DBCF02AD-0808-E0BC-764D-3F29CDB047A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Date Placeholder 4">
            <a:extLst>
              <a:ext uri="{FF2B5EF4-FFF2-40B4-BE49-F238E27FC236}">
                <a16:creationId xmlns:a16="http://schemas.microsoft.com/office/drawing/2014/main" id="{27150B74-E671-EE73-785E-B089C287548A}"/>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6" name="Footer Placeholder 5">
            <a:extLst>
              <a:ext uri="{FF2B5EF4-FFF2-40B4-BE49-F238E27FC236}">
                <a16:creationId xmlns:a16="http://schemas.microsoft.com/office/drawing/2014/main" id="{4EFAFC22-AAEC-2173-D996-81B0840039FF}"/>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DC602193-22DD-D7E5-D4D4-D248E3AD118D}"/>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4072444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483C3-AEA1-0C2B-4D1E-40B80C9A916A}"/>
              </a:ext>
            </a:extLst>
          </p:cNvPr>
          <p:cNvSpPr>
            <a:spLocks noGrp="1"/>
          </p:cNvSpPr>
          <p:nvPr>
            <p:ph type="title"/>
          </p:nvPr>
        </p:nvSpPr>
        <p:spPr>
          <a:xfrm>
            <a:off x="839788" y="365125"/>
            <a:ext cx="10515600" cy="1325563"/>
          </a:xfrm>
        </p:spPr>
        <p:txBody>
          <a:bodyPr/>
          <a:lstStyle/>
          <a:p>
            <a:r>
              <a:rPr lang="en-US"/>
              <a:t>Click to edit Master title style</a:t>
            </a:r>
            <a:endParaRPr lang="en-NG"/>
          </a:p>
        </p:txBody>
      </p:sp>
      <p:sp>
        <p:nvSpPr>
          <p:cNvPr id="3" name="Text Placeholder 2">
            <a:extLst>
              <a:ext uri="{FF2B5EF4-FFF2-40B4-BE49-F238E27FC236}">
                <a16:creationId xmlns:a16="http://schemas.microsoft.com/office/drawing/2014/main" id="{AFB0A293-FC2A-A7F0-6679-C26B9C0C01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403AFA-E6D3-2D68-9A92-6A699FAAC9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5" name="Text Placeholder 4">
            <a:extLst>
              <a:ext uri="{FF2B5EF4-FFF2-40B4-BE49-F238E27FC236}">
                <a16:creationId xmlns:a16="http://schemas.microsoft.com/office/drawing/2014/main" id="{C1E323C6-1C1C-74FF-D47F-9698EE1FE8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C5D736-D804-0768-15EF-95E23A6ACE6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7" name="Date Placeholder 6">
            <a:extLst>
              <a:ext uri="{FF2B5EF4-FFF2-40B4-BE49-F238E27FC236}">
                <a16:creationId xmlns:a16="http://schemas.microsoft.com/office/drawing/2014/main" id="{B274442C-77DE-CC30-760E-679CE579CE57}"/>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8" name="Footer Placeholder 7">
            <a:extLst>
              <a:ext uri="{FF2B5EF4-FFF2-40B4-BE49-F238E27FC236}">
                <a16:creationId xmlns:a16="http://schemas.microsoft.com/office/drawing/2014/main" id="{21FA4D43-BF6B-B63E-9AB8-A2D55501B2E8}"/>
              </a:ext>
            </a:extLst>
          </p:cNvPr>
          <p:cNvSpPr>
            <a:spLocks noGrp="1"/>
          </p:cNvSpPr>
          <p:nvPr>
            <p:ph type="ftr" sz="quarter" idx="11"/>
          </p:nvPr>
        </p:nvSpPr>
        <p:spPr/>
        <p:txBody>
          <a:bodyPr/>
          <a:lstStyle/>
          <a:p>
            <a:endParaRPr lang="en-NG"/>
          </a:p>
        </p:txBody>
      </p:sp>
      <p:sp>
        <p:nvSpPr>
          <p:cNvPr id="9" name="Slide Number Placeholder 8">
            <a:extLst>
              <a:ext uri="{FF2B5EF4-FFF2-40B4-BE49-F238E27FC236}">
                <a16:creationId xmlns:a16="http://schemas.microsoft.com/office/drawing/2014/main" id="{AAB1CE6D-3242-ABFE-8D43-314780199A35}"/>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3211938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3B13-71DD-73AB-27E4-C2DAAC34CCEF}"/>
              </a:ext>
            </a:extLst>
          </p:cNvPr>
          <p:cNvSpPr>
            <a:spLocks noGrp="1"/>
          </p:cNvSpPr>
          <p:nvPr>
            <p:ph type="title"/>
          </p:nvPr>
        </p:nvSpPr>
        <p:spPr/>
        <p:txBody>
          <a:bodyPr/>
          <a:lstStyle/>
          <a:p>
            <a:r>
              <a:rPr lang="en-US"/>
              <a:t>Click to edit Master title style</a:t>
            </a:r>
            <a:endParaRPr lang="en-NG"/>
          </a:p>
        </p:txBody>
      </p:sp>
      <p:sp>
        <p:nvSpPr>
          <p:cNvPr id="3" name="Date Placeholder 2">
            <a:extLst>
              <a:ext uri="{FF2B5EF4-FFF2-40B4-BE49-F238E27FC236}">
                <a16:creationId xmlns:a16="http://schemas.microsoft.com/office/drawing/2014/main" id="{93B210A6-931E-F24F-F0EC-91A54C2B6A16}"/>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4" name="Footer Placeholder 3">
            <a:extLst>
              <a:ext uri="{FF2B5EF4-FFF2-40B4-BE49-F238E27FC236}">
                <a16:creationId xmlns:a16="http://schemas.microsoft.com/office/drawing/2014/main" id="{4D456B87-C275-AE11-DBDA-F7F364320951}"/>
              </a:ext>
            </a:extLst>
          </p:cNvPr>
          <p:cNvSpPr>
            <a:spLocks noGrp="1"/>
          </p:cNvSpPr>
          <p:nvPr>
            <p:ph type="ftr" sz="quarter" idx="11"/>
          </p:nvPr>
        </p:nvSpPr>
        <p:spPr/>
        <p:txBody>
          <a:bodyPr/>
          <a:lstStyle/>
          <a:p>
            <a:endParaRPr lang="en-NG"/>
          </a:p>
        </p:txBody>
      </p:sp>
      <p:sp>
        <p:nvSpPr>
          <p:cNvPr id="5" name="Slide Number Placeholder 4">
            <a:extLst>
              <a:ext uri="{FF2B5EF4-FFF2-40B4-BE49-F238E27FC236}">
                <a16:creationId xmlns:a16="http://schemas.microsoft.com/office/drawing/2014/main" id="{C4C0B206-DEE2-5FFC-1F8F-C6CF24393632}"/>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4233056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9F0CFEB-4F2F-D174-662B-6588006ACAFD}"/>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3" name="Footer Placeholder 2">
            <a:extLst>
              <a:ext uri="{FF2B5EF4-FFF2-40B4-BE49-F238E27FC236}">
                <a16:creationId xmlns:a16="http://schemas.microsoft.com/office/drawing/2014/main" id="{AB4D8452-7E89-1C0B-3CAE-7196822FA39E}"/>
              </a:ext>
            </a:extLst>
          </p:cNvPr>
          <p:cNvSpPr>
            <a:spLocks noGrp="1"/>
          </p:cNvSpPr>
          <p:nvPr>
            <p:ph type="ftr" sz="quarter" idx="11"/>
          </p:nvPr>
        </p:nvSpPr>
        <p:spPr/>
        <p:txBody>
          <a:bodyPr/>
          <a:lstStyle/>
          <a:p>
            <a:endParaRPr lang="en-NG"/>
          </a:p>
        </p:txBody>
      </p:sp>
      <p:sp>
        <p:nvSpPr>
          <p:cNvPr id="4" name="Slide Number Placeholder 3">
            <a:extLst>
              <a:ext uri="{FF2B5EF4-FFF2-40B4-BE49-F238E27FC236}">
                <a16:creationId xmlns:a16="http://schemas.microsoft.com/office/drawing/2014/main" id="{B28D8141-8085-0CBB-D984-ABEDA42161E5}"/>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765414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393A8-4EAA-808B-CB71-8392526AE9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Content Placeholder 2">
            <a:extLst>
              <a:ext uri="{FF2B5EF4-FFF2-40B4-BE49-F238E27FC236}">
                <a16:creationId xmlns:a16="http://schemas.microsoft.com/office/drawing/2014/main" id="{2CA8A01E-B309-31AB-B317-030CA1E746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Text Placeholder 3">
            <a:extLst>
              <a:ext uri="{FF2B5EF4-FFF2-40B4-BE49-F238E27FC236}">
                <a16:creationId xmlns:a16="http://schemas.microsoft.com/office/drawing/2014/main" id="{AC716436-BBA0-8F03-1A36-55C80BFFDC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9031C2-C141-C381-0865-23C79407DEC4}"/>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6" name="Footer Placeholder 5">
            <a:extLst>
              <a:ext uri="{FF2B5EF4-FFF2-40B4-BE49-F238E27FC236}">
                <a16:creationId xmlns:a16="http://schemas.microsoft.com/office/drawing/2014/main" id="{5B9C8CB3-3489-34A3-E942-45641EE5279A}"/>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C75F4816-34B5-DF45-FC00-FD2E92E9B272}"/>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361270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78E7B-7A7D-3EA2-6546-0120D45CA9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NG"/>
          </a:p>
        </p:txBody>
      </p:sp>
      <p:sp>
        <p:nvSpPr>
          <p:cNvPr id="3" name="Picture Placeholder 2">
            <a:extLst>
              <a:ext uri="{FF2B5EF4-FFF2-40B4-BE49-F238E27FC236}">
                <a16:creationId xmlns:a16="http://schemas.microsoft.com/office/drawing/2014/main" id="{93D3E373-7559-DA55-D47F-AAAF6C027B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G"/>
          </a:p>
        </p:txBody>
      </p:sp>
      <p:sp>
        <p:nvSpPr>
          <p:cNvPr id="4" name="Text Placeholder 3">
            <a:extLst>
              <a:ext uri="{FF2B5EF4-FFF2-40B4-BE49-F238E27FC236}">
                <a16:creationId xmlns:a16="http://schemas.microsoft.com/office/drawing/2014/main" id="{EDA99B29-FB59-28B2-E5C2-B956DE54C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0A9CD1-3BED-6119-A1B2-D468076D3FF3}"/>
              </a:ext>
            </a:extLst>
          </p:cNvPr>
          <p:cNvSpPr>
            <a:spLocks noGrp="1"/>
          </p:cNvSpPr>
          <p:nvPr>
            <p:ph type="dt" sz="half" idx="10"/>
          </p:nvPr>
        </p:nvSpPr>
        <p:spPr/>
        <p:txBody>
          <a:bodyPr/>
          <a:lstStyle/>
          <a:p>
            <a:fld id="{CF4886A7-F49E-42A7-9CDB-948D243BDAC8}" type="datetimeFigureOut">
              <a:rPr lang="en-NG" smtClean="0"/>
              <a:t>16/05/2025</a:t>
            </a:fld>
            <a:endParaRPr lang="en-NG"/>
          </a:p>
        </p:txBody>
      </p:sp>
      <p:sp>
        <p:nvSpPr>
          <p:cNvPr id="6" name="Footer Placeholder 5">
            <a:extLst>
              <a:ext uri="{FF2B5EF4-FFF2-40B4-BE49-F238E27FC236}">
                <a16:creationId xmlns:a16="http://schemas.microsoft.com/office/drawing/2014/main" id="{89A81BE1-62DE-5FA0-EDCA-2D3B859587D7}"/>
              </a:ext>
            </a:extLst>
          </p:cNvPr>
          <p:cNvSpPr>
            <a:spLocks noGrp="1"/>
          </p:cNvSpPr>
          <p:nvPr>
            <p:ph type="ftr" sz="quarter" idx="11"/>
          </p:nvPr>
        </p:nvSpPr>
        <p:spPr/>
        <p:txBody>
          <a:bodyPr/>
          <a:lstStyle/>
          <a:p>
            <a:endParaRPr lang="en-NG"/>
          </a:p>
        </p:txBody>
      </p:sp>
      <p:sp>
        <p:nvSpPr>
          <p:cNvPr id="7" name="Slide Number Placeholder 6">
            <a:extLst>
              <a:ext uri="{FF2B5EF4-FFF2-40B4-BE49-F238E27FC236}">
                <a16:creationId xmlns:a16="http://schemas.microsoft.com/office/drawing/2014/main" id="{512E062E-3C8F-5853-8201-BB902EF273DC}"/>
              </a:ext>
            </a:extLst>
          </p:cNvPr>
          <p:cNvSpPr>
            <a:spLocks noGrp="1"/>
          </p:cNvSpPr>
          <p:nvPr>
            <p:ph type="sldNum" sz="quarter" idx="12"/>
          </p:nvPr>
        </p:nvSpPr>
        <p:spPr/>
        <p:txBody>
          <a:bodyPr/>
          <a:lstStyle/>
          <a:p>
            <a:fld id="{ECF2E80F-81EF-4BAF-B9B3-C34F125BAC38}" type="slidenum">
              <a:rPr lang="en-NG" smtClean="0"/>
              <a:t>‹#›</a:t>
            </a:fld>
            <a:endParaRPr lang="en-NG"/>
          </a:p>
        </p:txBody>
      </p:sp>
    </p:spTree>
    <p:extLst>
      <p:ext uri="{BB962C8B-B14F-4D97-AF65-F5344CB8AC3E}">
        <p14:creationId xmlns:p14="http://schemas.microsoft.com/office/powerpoint/2010/main" val="1214237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8EF8DB-1E67-F409-A9AA-B043F7814D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NG"/>
          </a:p>
        </p:txBody>
      </p:sp>
      <p:sp>
        <p:nvSpPr>
          <p:cNvPr id="3" name="Text Placeholder 2">
            <a:extLst>
              <a:ext uri="{FF2B5EF4-FFF2-40B4-BE49-F238E27FC236}">
                <a16:creationId xmlns:a16="http://schemas.microsoft.com/office/drawing/2014/main" id="{0981E097-2248-C671-2977-BDCC1F7D66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G"/>
          </a:p>
        </p:txBody>
      </p:sp>
      <p:sp>
        <p:nvSpPr>
          <p:cNvPr id="4" name="Date Placeholder 3">
            <a:extLst>
              <a:ext uri="{FF2B5EF4-FFF2-40B4-BE49-F238E27FC236}">
                <a16:creationId xmlns:a16="http://schemas.microsoft.com/office/drawing/2014/main" id="{407862DB-2BD6-90EC-D638-62B46060E6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F4886A7-F49E-42A7-9CDB-948D243BDAC8}" type="datetimeFigureOut">
              <a:rPr lang="en-NG" smtClean="0"/>
              <a:t>16/05/2025</a:t>
            </a:fld>
            <a:endParaRPr lang="en-NG"/>
          </a:p>
        </p:txBody>
      </p:sp>
      <p:sp>
        <p:nvSpPr>
          <p:cNvPr id="5" name="Footer Placeholder 4">
            <a:extLst>
              <a:ext uri="{FF2B5EF4-FFF2-40B4-BE49-F238E27FC236}">
                <a16:creationId xmlns:a16="http://schemas.microsoft.com/office/drawing/2014/main" id="{83065491-DFCA-3B09-20D9-217CC7035D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NG"/>
          </a:p>
        </p:txBody>
      </p:sp>
      <p:sp>
        <p:nvSpPr>
          <p:cNvPr id="6" name="Slide Number Placeholder 5">
            <a:extLst>
              <a:ext uri="{FF2B5EF4-FFF2-40B4-BE49-F238E27FC236}">
                <a16:creationId xmlns:a16="http://schemas.microsoft.com/office/drawing/2014/main" id="{E7E3DF9D-B7B8-378B-807B-CB6BC23DC7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CF2E80F-81EF-4BAF-B9B3-C34F125BAC38}" type="slidenum">
              <a:rPr lang="en-NG" smtClean="0"/>
              <a:t>‹#›</a:t>
            </a:fld>
            <a:endParaRPr lang="en-NG"/>
          </a:p>
        </p:txBody>
      </p:sp>
    </p:spTree>
    <p:extLst>
      <p:ext uri="{BB962C8B-B14F-4D97-AF65-F5344CB8AC3E}">
        <p14:creationId xmlns:p14="http://schemas.microsoft.com/office/powerpoint/2010/main" val="542839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8.jpg"/></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20.jpg"/></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hyperlink" Target="https://github.com/olumidebalogun1" TargetMode="External"/><Relationship Id="rId2" Type="http://schemas.openxmlformats.org/officeDocument/2006/relationships/hyperlink" Target="https://www.linkedin.com/in/olumide-balogun1/" TargetMode="External"/><Relationship Id="rId1" Type="http://schemas.openxmlformats.org/officeDocument/2006/relationships/slideLayout" Target="../slideLayouts/slideLayout7.xml"/><Relationship Id="rId5" Type="http://schemas.openxmlformats.org/officeDocument/2006/relationships/hyperlink" Target="https://medium.com/@Olumide-Balogun" TargetMode="External"/><Relationship Id="rId4" Type="http://schemas.openxmlformats.org/officeDocument/2006/relationships/hyperlink" Target="https://x.com/IAmOluBalogun"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625C1952-71C1-81E2-511D-E45417BF361F}"/>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3" name="TextBox 2">
            <a:extLst>
              <a:ext uri="{FF2B5EF4-FFF2-40B4-BE49-F238E27FC236}">
                <a16:creationId xmlns:a16="http://schemas.microsoft.com/office/drawing/2014/main" id="{CDF29338-7FC7-00F3-AEE8-A348F086B0D2}"/>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pic>
        <p:nvPicPr>
          <p:cNvPr id="5" name="Picture 4">
            <a:extLst>
              <a:ext uri="{FF2B5EF4-FFF2-40B4-BE49-F238E27FC236}">
                <a16:creationId xmlns:a16="http://schemas.microsoft.com/office/drawing/2014/main" id="{BE61AD54-42F1-13B6-300B-50C12F9D1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59296"/>
          </a:xfrm>
          <a:prstGeom prst="rect">
            <a:avLst/>
          </a:prstGeom>
          <a:solidFill>
            <a:srgbClr val="5C787F"/>
          </a:solidFill>
        </p:spPr>
      </p:pic>
      <p:sp>
        <p:nvSpPr>
          <p:cNvPr id="6" name="Rectangle 5">
            <a:extLst>
              <a:ext uri="{FF2B5EF4-FFF2-40B4-BE49-F238E27FC236}">
                <a16:creationId xmlns:a16="http://schemas.microsoft.com/office/drawing/2014/main" id="{35B34369-31C6-353A-4043-6EE1F1906421}"/>
              </a:ext>
            </a:extLst>
          </p:cNvPr>
          <p:cNvSpPr/>
          <p:nvPr/>
        </p:nvSpPr>
        <p:spPr>
          <a:xfrm>
            <a:off x="2014538" y="671513"/>
            <a:ext cx="8215312" cy="47577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7" name="Picture 6">
            <a:extLst>
              <a:ext uri="{FF2B5EF4-FFF2-40B4-BE49-F238E27FC236}">
                <a16:creationId xmlns:a16="http://schemas.microsoft.com/office/drawing/2014/main" id="{70F12516-63C7-5E88-C046-6F0ADAB0E844}"/>
              </a:ext>
            </a:extLst>
          </p:cNvPr>
          <p:cNvPicPr>
            <a:picLocks noChangeAspect="1"/>
          </p:cNvPicPr>
          <p:nvPr/>
        </p:nvPicPr>
        <p:blipFill>
          <a:blip r:embed="rId3">
            <a:alphaModFix amt="6000"/>
          </a:blip>
          <a:stretch>
            <a:fillRect/>
          </a:stretch>
        </p:blipFill>
        <p:spPr>
          <a:xfrm>
            <a:off x="1962150" y="671513"/>
            <a:ext cx="8267700" cy="4757709"/>
          </a:xfrm>
          <a:prstGeom prst="rect">
            <a:avLst/>
          </a:prstGeom>
        </p:spPr>
      </p:pic>
      <p:sp>
        <p:nvSpPr>
          <p:cNvPr id="10" name="TextBox 9">
            <a:extLst>
              <a:ext uri="{FF2B5EF4-FFF2-40B4-BE49-F238E27FC236}">
                <a16:creationId xmlns:a16="http://schemas.microsoft.com/office/drawing/2014/main" id="{FAACA73A-9D35-FFC1-8ACC-7A6BCAE1DD5C}"/>
              </a:ext>
            </a:extLst>
          </p:cNvPr>
          <p:cNvSpPr txBox="1"/>
          <p:nvPr/>
        </p:nvSpPr>
        <p:spPr>
          <a:xfrm>
            <a:off x="2412205" y="1967438"/>
            <a:ext cx="7315200" cy="615553"/>
          </a:xfrm>
          <a:prstGeom prst="rect">
            <a:avLst/>
          </a:prstGeom>
          <a:noFill/>
        </p:spPr>
        <p:txBody>
          <a:bodyPr wrap="square">
            <a:spAutoFit/>
          </a:bodyPr>
          <a:lstStyle/>
          <a:p>
            <a:r>
              <a:rPr lang="en-US" sz="3400" b="1" dirty="0">
                <a:solidFill>
                  <a:srgbClr val="FF0000"/>
                </a:solidFill>
                <a:effectLst>
                  <a:glow rad="63500">
                    <a:schemeClr val="tx1">
                      <a:alpha val="40000"/>
                    </a:schemeClr>
                  </a:glow>
                </a:effectLst>
                <a:latin typeface="Arial Rounded MT Bold" panose="020F0704030504030204" pitchFamily="34" charset="0"/>
              </a:rPr>
              <a:t>Revenue and Profitability Insights</a:t>
            </a:r>
          </a:p>
        </p:txBody>
      </p:sp>
      <p:sp>
        <p:nvSpPr>
          <p:cNvPr id="11" name="TextBox 10">
            <a:extLst>
              <a:ext uri="{FF2B5EF4-FFF2-40B4-BE49-F238E27FC236}">
                <a16:creationId xmlns:a16="http://schemas.microsoft.com/office/drawing/2014/main" id="{17C79C77-B81D-FC23-567A-ED6EB02498EB}"/>
              </a:ext>
            </a:extLst>
          </p:cNvPr>
          <p:cNvSpPr txBox="1"/>
          <p:nvPr/>
        </p:nvSpPr>
        <p:spPr>
          <a:xfrm>
            <a:off x="3893523" y="3019700"/>
            <a:ext cx="4404951" cy="615553"/>
          </a:xfrm>
          <a:prstGeom prst="rect">
            <a:avLst/>
          </a:prstGeom>
          <a:noFill/>
        </p:spPr>
        <p:txBody>
          <a:bodyPr wrap="square">
            <a:spAutoFit/>
          </a:bodyPr>
          <a:lstStyle/>
          <a:p>
            <a:r>
              <a:rPr lang="en-US" sz="3200" b="1" dirty="0">
                <a:solidFill>
                  <a:srgbClr val="FF0000"/>
                </a:solidFill>
                <a:effectLst>
                  <a:glow rad="63500">
                    <a:schemeClr val="tx1">
                      <a:alpha val="40000"/>
                    </a:schemeClr>
                  </a:glow>
                </a:effectLst>
                <a:latin typeface="Arial Rounded MT Bold" panose="020F0704030504030204" pitchFamily="34" charset="0"/>
              </a:rPr>
              <a:t>  </a:t>
            </a:r>
            <a:r>
              <a:rPr lang="en-US" sz="3400" b="1" dirty="0">
                <a:solidFill>
                  <a:srgbClr val="FF0000"/>
                </a:solidFill>
                <a:effectLst>
                  <a:glow rad="63500">
                    <a:schemeClr val="tx1">
                      <a:alpha val="40000"/>
                    </a:schemeClr>
                  </a:glow>
                </a:effectLst>
                <a:latin typeface="Arial Rounded MT Bold" panose="020F0704030504030204" pitchFamily="34" charset="0"/>
              </a:rPr>
              <a:t>Strategic Growth                 </a:t>
            </a:r>
          </a:p>
        </p:txBody>
      </p:sp>
      <p:sp>
        <p:nvSpPr>
          <p:cNvPr id="34" name="TextBox 33">
            <a:extLst>
              <a:ext uri="{FF2B5EF4-FFF2-40B4-BE49-F238E27FC236}">
                <a16:creationId xmlns:a16="http://schemas.microsoft.com/office/drawing/2014/main" id="{968BC29F-0A27-7215-D1C9-B71E7A2FD05E}"/>
              </a:ext>
            </a:extLst>
          </p:cNvPr>
          <p:cNvSpPr txBox="1"/>
          <p:nvPr/>
        </p:nvSpPr>
        <p:spPr>
          <a:xfrm>
            <a:off x="5626893" y="2493569"/>
            <a:ext cx="885825" cy="615553"/>
          </a:xfrm>
          <a:prstGeom prst="rect">
            <a:avLst/>
          </a:prstGeom>
          <a:noFill/>
        </p:spPr>
        <p:txBody>
          <a:bodyPr wrap="square">
            <a:spAutoFit/>
          </a:bodyPr>
          <a:lstStyle/>
          <a:p>
            <a:r>
              <a:rPr lang="en-US" sz="3400" b="1" dirty="0">
                <a:solidFill>
                  <a:srgbClr val="FF0000"/>
                </a:solidFill>
                <a:effectLst>
                  <a:glow rad="63500">
                    <a:schemeClr val="tx1">
                      <a:alpha val="40000"/>
                    </a:schemeClr>
                  </a:glow>
                </a:effectLst>
                <a:latin typeface="Arial Rounded MT Bold" panose="020F0704030504030204" pitchFamily="34" charset="0"/>
              </a:rPr>
              <a:t>for</a:t>
            </a:r>
          </a:p>
        </p:txBody>
      </p:sp>
      <p:pic>
        <p:nvPicPr>
          <p:cNvPr id="38" name="Picture 37">
            <a:extLst>
              <a:ext uri="{FF2B5EF4-FFF2-40B4-BE49-F238E27FC236}">
                <a16:creationId xmlns:a16="http://schemas.microsoft.com/office/drawing/2014/main" id="{63E82C53-B137-BF35-6FB2-DCB4F1D627FD}"/>
              </a:ext>
            </a:extLst>
          </p:cNvPr>
          <p:cNvPicPr>
            <a:picLocks noChangeAspect="1"/>
          </p:cNvPicPr>
          <p:nvPr/>
        </p:nvPicPr>
        <p:blipFill>
          <a:blip r:embed="rId4"/>
          <a:stretch>
            <a:fillRect/>
          </a:stretch>
        </p:blipFill>
        <p:spPr>
          <a:xfrm>
            <a:off x="5083849" y="3858979"/>
            <a:ext cx="1714739" cy="362001"/>
          </a:xfrm>
          <a:prstGeom prst="rect">
            <a:avLst/>
          </a:prstGeom>
        </p:spPr>
      </p:pic>
    </p:spTree>
    <p:extLst>
      <p:ext uri="{BB962C8B-B14F-4D97-AF65-F5344CB8AC3E}">
        <p14:creationId xmlns:p14="http://schemas.microsoft.com/office/powerpoint/2010/main" val="42400532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6FAC2063-CB7C-CEBC-33CB-B7C65EFE6F86}"/>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B6321C3-4A0E-3FFA-C7F5-7A73F7F7D458}"/>
              </a:ext>
            </a:extLst>
          </p:cNvPr>
          <p:cNvSpPr/>
          <p:nvPr/>
        </p:nvSpPr>
        <p:spPr>
          <a:xfrm>
            <a:off x="478832" y="4420469"/>
            <a:ext cx="11253391" cy="2060818"/>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A654978E-32D8-3A71-D5DB-94D74996D173}"/>
              </a:ext>
            </a:extLst>
          </p:cNvPr>
          <p:cNvSpPr txBox="1"/>
          <p:nvPr/>
        </p:nvSpPr>
        <p:spPr>
          <a:xfrm>
            <a:off x="478832" y="156092"/>
            <a:ext cx="3883103" cy="461665"/>
          </a:xfrm>
          <a:prstGeom prst="rect">
            <a:avLst/>
          </a:prstGeom>
          <a:noFill/>
        </p:spPr>
        <p:txBody>
          <a:bodyPr wrap="square" rtlCol="0">
            <a:spAutoFit/>
          </a:bodyPr>
          <a:lstStyle/>
          <a:p>
            <a:r>
              <a:rPr lang="en-US" sz="2400" b="1" dirty="0">
                <a:solidFill>
                  <a:srgbClr val="FF0000"/>
                </a:solidFill>
              </a:rPr>
              <a:t>1. Annual Growth Summary.</a:t>
            </a:r>
          </a:p>
        </p:txBody>
      </p:sp>
      <p:cxnSp>
        <p:nvCxnSpPr>
          <p:cNvPr id="3" name="Straight Connector 2">
            <a:extLst>
              <a:ext uri="{FF2B5EF4-FFF2-40B4-BE49-F238E27FC236}">
                <a16:creationId xmlns:a16="http://schemas.microsoft.com/office/drawing/2014/main" id="{F7777E1A-4DF6-12E8-58DA-0EC6AE18BF7F}"/>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985EAFF0-DB9C-588D-956F-744B08C45CB5}"/>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0CB24895-DC53-06E3-697A-169CE6A2ABEE}"/>
              </a:ext>
            </a:extLst>
          </p:cNvPr>
          <p:cNvSpPr txBox="1"/>
          <p:nvPr/>
        </p:nvSpPr>
        <p:spPr>
          <a:xfrm>
            <a:off x="11039856" y="6603460"/>
            <a:ext cx="384048" cy="261610"/>
          </a:xfrm>
          <a:prstGeom prst="rect">
            <a:avLst/>
          </a:prstGeom>
          <a:noFill/>
        </p:spPr>
        <p:txBody>
          <a:bodyPr wrap="square" rtlCol="0">
            <a:spAutoFit/>
          </a:bodyPr>
          <a:lstStyle/>
          <a:p>
            <a:r>
              <a:rPr lang="en-US" sz="1100" b="1" dirty="0"/>
              <a:t>10  </a:t>
            </a:r>
            <a:endParaRPr lang="en-NG" sz="1100" b="1" dirty="0"/>
          </a:p>
        </p:txBody>
      </p:sp>
      <p:sp>
        <p:nvSpPr>
          <p:cNvPr id="8" name="TextBox 7">
            <a:extLst>
              <a:ext uri="{FF2B5EF4-FFF2-40B4-BE49-F238E27FC236}">
                <a16:creationId xmlns:a16="http://schemas.microsoft.com/office/drawing/2014/main" id="{4B7CFDB8-F8EA-73F7-E4F8-54084BDB3D88}"/>
              </a:ext>
            </a:extLst>
          </p:cNvPr>
          <p:cNvSpPr txBox="1"/>
          <p:nvPr/>
        </p:nvSpPr>
        <p:spPr>
          <a:xfrm>
            <a:off x="6544964" y="256056"/>
            <a:ext cx="4995888" cy="584775"/>
          </a:xfrm>
          <a:prstGeom prst="rect">
            <a:avLst/>
          </a:prstGeom>
          <a:noFill/>
        </p:spPr>
        <p:txBody>
          <a:bodyPr wrap="square" rtlCol="0">
            <a:spAutoFit/>
          </a:bodyPr>
          <a:lstStyle/>
          <a:p>
            <a:r>
              <a:rPr lang="en-US" sz="1600" i="1" dirty="0">
                <a:solidFill>
                  <a:srgbClr val="FF0000"/>
                </a:solidFill>
              </a:rPr>
              <a:t>Did any years experience negative or stagnant growth?. Furthermore, are there significant differences in the data?</a:t>
            </a:r>
          </a:p>
        </p:txBody>
      </p:sp>
      <p:sp>
        <p:nvSpPr>
          <p:cNvPr id="10" name="Rectangle: Rounded Corners 9">
            <a:extLst>
              <a:ext uri="{FF2B5EF4-FFF2-40B4-BE49-F238E27FC236}">
                <a16:creationId xmlns:a16="http://schemas.microsoft.com/office/drawing/2014/main" id="{BFF44711-7479-4053-12BD-6450670D4E14}"/>
              </a:ext>
            </a:extLst>
          </p:cNvPr>
          <p:cNvSpPr/>
          <p:nvPr/>
        </p:nvSpPr>
        <p:spPr>
          <a:xfrm>
            <a:off x="6544964" y="155061"/>
            <a:ext cx="4995888" cy="734626"/>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23" name="Picture 22">
            <a:extLst>
              <a:ext uri="{FF2B5EF4-FFF2-40B4-BE49-F238E27FC236}">
                <a16:creationId xmlns:a16="http://schemas.microsoft.com/office/drawing/2014/main" id="{7094A329-52A0-064C-D61B-E08C321580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778" y="1067523"/>
            <a:ext cx="11272444" cy="3126255"/>
          </a:xfrm>
          <a:prstGeom prst="rect">
            <a:avLst/>
          </a:prstGeom>
        </p:spPr>
      </p:pic>
      <p:sp>
        <p:nvSpPr>
          <p:cNvPr id="24" name="TextBox 23">
            <a:extLst>
              <a:ext uri="{FF2B5EF4-FFF2-40B4-BE49-F238E27FC236}">
                <a16:creationId xmlns:a16="http://schemas.microsoft.com/office/drawing/2014/main" id="{999B7E5C-AC1B-8AE8-D64B-91EA6C12EDD6}"/>
              </a:ext>
            </a:extLst>
          </p:cNvPr>
          <p:cNvSpPr txBox="1"/>
          <p:nvPr/>
        </p:nvSpPr>
        <p:spPr>
          <a:xfrm>
            <a:off x="1336335" y="4731694"/>
            <a:ext cx="1994725"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pic>
        <p:nvPicPr>
          <p:cNvPr id="28" name="Picture 27">
            <a:extLst>
              <a:ext uri="{FF2B5EF4-FFF2-40B4-BE49-F238E27FC236}">
                <a16:creationId xmlns:a16="http://schemas.microsoft.com/office/drawing/2014/main" id="{448A045D-5C56-8C33-9278-C6693C4E6B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984" y="4486952"/>
            <a:ext cx="751557" cy="616228"/>
          </a:xfrm>
          <a:prstGeom prst="rect">
            <a:avLst/>
          </a:prstGeom>
        </p:spPr>
      </p:pic>
      <p:cxnSp>
        <p:nvCxnSpPr>
          <p:cNvPr id="29" name="Straight Connector 28">
            <a:extLst>
              <a:ext uri="{FF2B5EF4-FFF2-40B4-BE49-F238E27FC236}">
                <a16:creationId xmlns:a16="http://schemas.microsoft.com/office/drawing/2014/main" id="{C978D441-8A05-435A-4CE8-DD89CA472051}"/>
              </a:ext>
            </a:extLst>
          </p:cNvPr>
          <p:cNvCxnSpPr>
            <a:cxnSpLocks/>
          </p:cNvCxnSpPr>
          <p:nvPr/>
        </p:nvCxnSpPr>
        <p:spPr>
          <a:xfrm>
            <a:off x="799790" y="5163699"/>
            <a:ext cx="2436135"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36" name="TextBox 35">
            <a:extLst>
              <a:ext uri="{FF2B5EF4-FFF2-40B4-BE49-F238E27FC236}">
                <a16:creationId xmlns:a16="http://schemas.microsoft.com/office/drawing/2014/main" id="{D07A95B0-C0B2-2171-E04B-3E0F52539B81}"/>
              </a:ext>
            </a:extLst>
          </p:cNvPr>
          <p:cNvSpPr txBox="1"/>
          <p:nvPr/>
        </p:nvSpPr>
        <p:spPr>
          <a:xfrm>
            <a:off x="633984" y="5329323"/>
            <a:ext cx="3196611" cy="1015663"/>
          </a:xfrm>
          <a:prstGeom prst="rect">
            <a:avLst/>
          </a:prstGeom>
          <a:noFill/>
        </p:spPr>
        <p:txBody>
          <a:bodyPr wrap="square" rtlCol="0">
            <a:spAutoFit/>
          </a:bodyPr>
          <a:lstStyle/>
          <a:p>
            <a:pPr marL="342900" indent="-342900">
              <a:buFont typeface="Wingdings" panose="05000000000000000000" pitchFamily="2" charset="2"/>
              <a:buChar char="ü"/>
            </a:pPr>
            <a:r>
              <a:rPr lang="en-US" sz="2000" b="1" dirty="0"/>
              <a:t>2021 Set the Gold Standard for Growth and Profit</a:t>
            </a:r>
            <a:endParaRPr lang="en-NG" sz="2000" b="1" kern="100" dirty="0">
              <a:effectLst/>
              <a:latin typeface="Aptos" panose="02110004020202020204"/>
              <a:ea typeface="Aptos" panose="02110004020202020204"/>
              <a:cs typeface="Times New Roman" panose="02020603050405020304" pitchFamily="18" charset="0"/>
            </a:endParaRPr>
          </a:p>
        </p:txBody>
      </p:sp>
      <p:sp>
        <p:nvSpPr>
          <p:cNvPr id="37" name="Rectangle: Rounded Corners 36">
            <a:extLst>
              <a:ext uri="{FF2B5EF4-FFF2-40B4-BE49-F238E27FC236}">
                <a16:creationId xmlns:a16="http://schemas.microsoft.com/office/drawing/2014/main" id="{9267D3F4-EF6D-6983-FA14-5E726EE5344D}"/>
              </a:ext>
            </a:extLst>
          </p:cNvPr>
          <p:cNvSpPr/>
          <p:nvPr/>
        </p:nvSpPr>
        <p:spPr>
          <a:xfrm>
            <a:off x="4119657" y="4567311"/>
            <a:ext cx="45719" cy="1728439"/>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38" name="TextBox 37">
            <a:extLst>
              <a:ext uri="{FF2B5EF4-FFF2-40B4-BE49-F238E27FC236}">
                <a16:creationId xmlns:a16="http://schemas.microsoft.com/office/drawing/2014/main" id="{43C3CD7D-F089-B09D-036B-3B650B7B72B1}"/>
              </a:ext>
            </a:extLst>
          </p:cNvPr>
          <p:cNvSpPr txBox="1"/>
          <p:nvPr/>
        </p:nvSpPr>
        <p:spPr>
          <a:xfrm>
            <a:off x="4454439" y="4457351"/>
            <a:ext cx="6814923" cy="1979773"/>
          </a:xfrm>
          <a:prstGeom prst="rect">
            <a:avLst/>
          </a:prstGeom>
          <a:noFill/>
        </p:spPr>
        <p:txBody>
          <a:bodyPr wrap="square" rtlCol="0">
            <a:spAutoFit/>
          </a:bodyPr>
          <a:lstStyle/>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2021</a:t>
            </a:r>
            <a:r>
              <a:rPr lang="en-NG" sz="1600" kern="100" dirty="0">
                <a:effectLst/>
                <a:latin typeface="Aptos" panose="02110004020202020204"/>
                <a:ea typeface="Aptos" panose="02110004020202020204"/>
                <a:cs typeface="Times New Roman" panose="02020603050405020304" pitchFamily="18" charset="0"/>
              </a:rPr>
              <a:t> delivered a blockbuster performance: Revenue +337%, Volume +323%, Profit +247%.</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2022</a:t>
            </a:r>
            <a:r>
              <a:rPr lang="en-NG" sz="1600" kern="100" dirty="0">
                <a:effectLst/>
                <a:latin typeface="Aptos" panose="02110004020202020204"/>
                <a:ea typeface="Aptos" panose="02110004020202020204"/>
                <a:cs typeface="Times New Roman" panose="02020603050405020304" pitchFamily="18" charset="0"/>
              </a:rPr>
              <a:t> saw revenue (–17%) and volume (–15%) dip—yet profit still </a:t>
            </a:r>
            <a:r>
              <a:rPr lang="en-NG" sz="1600" b="1" kern="100" dirty="0">
                <a:effectLst/>
                <a:latin typeface="Aptos" panose="02110004020202020204"/>
                <a:ea typeface="Aptos" panose="02110004020202020204"/>
                <a:cs typeface="Times New Roman" panose="02020603050405020304" pitchFamily="18" charset="0"/>
              </a:rPr>
              <a:t>rose by 9%</a:t>
            </a:r>
            <a:r>
              <a:rPr lang="en-NG" sz="1600" kern="100" dirty="0">
                <a:effectLst/>
                <a:latin typeface="Aptos" panose="02110004020202020204"/>
                <a:ea typeface="Aptos" panose="02110004020202020204"/>
                <a:cs typeface="Times New Roman" panose="02020603050405020304" pitchFamily="18" charset="0"/>
              </a:rPr>
              <a:t>, thanks to cost control.</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2023</a:t>
            </a:r>
            <a:r>
              <a:rPr lang="en-NG" sz="1600" kern="100" dirty="0">
                <a:effectLst/>
                <a:latin typeface="Aptos" panose="02110004020202020204"/>
                <a:ea typeface="Aptos" panose="02110004020202020204"/>
                <a:cs typeface="Times New Roman" panose="02020603050405020304" pitchFamily="18" charset="0"/>
              </a:rPr>
              <a:t> revenue and volume rebounded, but </a:t>
            </a:r>
            <a:r>
              <a:rPr lang="en-NG" sz="1600" b="1" kern="100" dirty="0">
                <a:effectLst/>
                <a:latin typeface="Aptos" panose="02110004020202020204"/>
                <a:ea typeface="Aptos" panose="02110004020202020204"/>
                <a:cs typeface="Times New Roman" panose="02020603050405020304" pitchFamily="18" charset="0"/>
              </a:rPr>
              <a:t>profit dropped by 24%</a:t>
            </a:r>
            <a:r>
              <a:rPr lang="en-NG" sz="1600" kern="100" dirty="0">
                <a:effectLst/>
                <a:latin typeface="Aptos" panose="02110004020202020204"/>
                <a:ea typeface="Aptos" panose="02110004020202020204"/>
                <a:cs typeface="Times New Roman" panose="02020603050405020304" pitchFamily="18" charset="0"/>
              </a:rPr>
              <a:t>, signalling operational inefficiencies or pricing challenges.</a:t>
            </a:r>
          </a:p>
        </p:txBody>
      </p:sp>
      <p:cxnSp>
        <p:nvCxnSpPr>
          <p:cNvPr id="11" name="Straight Connector 10">
            <a:extLst>
              <a:ext uri="{FF2B5EF4-FFF2-40B4-BE49-F238E27FC236}">
                <a16:creationId xmlns:a16="http://schemas.microsoft.com/office/drawing/2014/main" id="{90BC9F73-FA81-216F-3884-088EC751D8D0}"/>
              </a:ext>
            </a:extLst>
          </p:cNvPr>
          <p:cNvCxnSpPr>
            <a:cxnSpLocks/>
          </p:cNvCxnSpPr>
          <p:nvPr/>
        </p:nvCxnSpPr>
        <p:spPr>
          <a:xfrm>
            <a:off x="960120" y="580354"/>
            <a:ext cx="558484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7054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11121042-B190-8B28-2C93-0E6865195D88}"/>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F1D6445F-51A5-9087-797F-BD004F5F0939}"/>
              </a:ext>
            </a:extLst>
          </p:cNvPr>
          <p:cNvSpPr/>
          <p:nvPr/>
        </p:nvSpPr>
        <p:spPr>
          <a:xfrm>
            <a:off x="6647935" y="1705237"/>
            <a:ext cx="5383970" cy="4695560"/>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2F4AF07F-62D6-DF85-BF65-AD55BEFF55BD}"/>
              </a:ext>
            </a:extLst>
          </p:cNvPr>
          <p:cNvSpPr txBox="1"/>
          <p:nvPr/>
        </p:nvSpPr>
        <p:spPr>
          <a:xfrm>
            <a:off x="478832" y="130119"/>
            <a:ext cx="4809860" cy="461665"/>
          </a:xfrm>
          <a:prstGeom prst="rect">
            <a:avLst/>
          </a:prstGeom>
          <a:noFill/>
        </p:spPr>
        <p:txBody>
          <a:bodyPr wrap="square" rtlCol="0">
            <a:spAutoFit/>
          </a:bodyPr>
          <a:lstStyle/>
          <a:p>
            <a:r>
              <a:rPr lang="en-US" sz="2400" b="1" dirty="0">
                <a:solidFill>
                  <a:srgbClr val="FF0000"/>
                </a:solidFill>
              </a:rPr>
              <a:t>2. Top 20 Revenue Drivers Analysis</a:t>
            </a:r>
          </a:p>
        </p:txBody>
      </p:sp>
      <p:sp>
        <p:nvSpPr>
          <p:cNvPr id="5" name="TextBox 4">
            <a:extLst>
              <a:ext uri="{FF2B5EF4-FFF2-40B4-BE49-F238E27FC236}">
                <a16:creationId xmlns:a16="http://schemas.microsoft.com/office/drawing/2014/main" id="{33F71060-AFD0-7BBB-CE8C-54F104CDCABA}"/>
              </a:ext>
            </a:extLst>
          </p:cNvPr>
          <p:cNvSpPr txBox="1"/>
          <p:nvPr/>
        </p:nvSpPr>
        <p:spPr>
          <a:xfrm>
            <a:off x="7050291" y="2617435"/>
            <a:ext cx="4644925" cy="3715633"/>
          </a:xfrm>
          <a:prstGeom prst="rect">
            <a:avLst/>
          </a:prstGeom>
          <a:noFill/>
        </p:spPr>
        <p:txBody>
          <a:bodyPr wrap="square" rtlCol="0">
            <a:spAutoFit/>
          </a:bodyPr>
          <a:lstStyle/>
          <a:p>
            <a:pPr marL="342900" indent="-342900">
              <a:buFont typeface="Wingdings" panose="05000000000000000000" pitchFamily="2" charset="2"/>
              <a:buChar char="ü"/>
            </a:pPr>
            <a:r>
              <a:rPr lang="en-NG" sz="2000" b="1" dirty="0">
                <a:effectLst/>
                <a:latin typeface="Aptos" panose="02110004020202020204"/>
                <a:ea typeface="Aptos" panose="02110004020202020204"/>
                <a:cs typeface="Times New Roman" panose="02020603050405020304" pitchFamily="18" charset="0"/>
              </a:rPr>
              <a:t>Brick &amp; Mortar and Own Brand</a:t>
            </a:r>
            <a:r>
              <a:rPr lang="en-US" sz="2000" b="1" dirty="0">
                <a:effectLst/>
                <a:latin typeface="Aptos" panose="02110004020202020204"/>
                <a:ea typeface="Aptos" panose="02110004020202020204"/>
                <a:cs typeface="Times New Roman" panose="02020603050405020304" pitchFamily="18" charset="0"/>
              </a:rPr>
              <a:t> </a:t>
            </a:r>
            <a:r>
              <a:rPr lang="en-NG" sz="2000" b="1" dirty="0">
                <a:latin typeface="Aptos" panose="02110004020202020204"/>
                <a:cs typeface="Times New Roman" panose="02020603050405020304" pitchFamily="18" charset="0"/>
              </a:rPr>
              <a:t>in North-Central are the revenue goldmine</a:t>
            </a:r>
          </a:p>
          <a:p>
            <a:endParaRPr lang="en-US" sz="1600" dirty="0"/>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Brick &amp; Mortar</a:t>
            </a:r>
            <a:r>
              <a:rPr lang="en-NG" sz="1600" kern="100" dirty="0">
                <a:effectLst/>
                <a:latin typeface="Aptos" panose="02110004020202020204"/>
                <a:ea typeface="Aptos" panose="02110004020202020204"/>
                <a:cs typeface="Times New Roman" panose="02020603050405020304" pitchFamily="18" charset="0"/>
              </a:rPr>
              <a:t> accounts for </a:t>
            </a:r>
            <a:r>
              <a:rPr lang="en-US" sz="1600" kern="100" dirty="0">
                <a:effectLst/>
                <a:latin typeface="Aptos" panose="02110004020202020204"/>
                <a:ea typeface="Aptos" panose="02110004020202020204"/>
                <a:cs typeface="Times New Roman" panose="02020603050405020304" pitchFamily="18" charset="0"/>
              </a:rPr>
              <a:t>11</a:t>
            </a:r>
            <a:r>
              <a:rPr lang="en-NG" sz="1600" kern="100" dirty="0">
                <a:effectLst/>
                <a:latin typeface="Aptos" panose="02110004020202020204"/>
                <a:ea typeface="Aptos" panose="02110004020202020204"/>
                <a:cs typeface="Times New Roman" panose="02020603050405020304" pitchFamily="18" charset="0"/>
              </a:rPr>
              <a:t> of the top 20 high-revenue segments, especially in </a:t>
            </a:r>
            <a:r>
              <a:rPr lang="en-NG" sz="1600" b="1" kern="100" dirty="0">
                <a:effectLst/>
                <a:latin typeface="Aptos" panose="02110004020202020204"/>
                <a:ea typeface="Aptos" panose="02110004020202020204"/>
                <a:cs typeface="Times New Roman" panose="02020603050405020304" pitchFamily="18" charset="0"/>
              </a:rPr>
              <a:t>North-Central</a:t>
            </a:r>
            <a:r>
              <a:rPr lang="en-NG" sz="1600" kern="100" dirty="0">
                <a:effectLst/>
                <a:latin typeface="Aptos" panose="02110004020202020204"/>
                <a:ea typeface="Aptos" panose="02110004020202020204"/>
                <a:cs typeface="Times New Roman" panose="02020603050405020304" pitchFamily="18" charset="0"/>
              </a:rPr>
              <a:t>.</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Own Brand</a:t>
            </a:r>
            <a:r>
              <a:rPr lang="en-NG" sz="1600" kern="100" dirty="0">
                <a:effectLst/>
                <a:latin typeface="Aptos" panose="02110004020202020204"/>
                <a:ea typeface="Aptos" panose="02110004020202020204"/>
                <a:cs typeface="Times New Roman" panose="02020603050405020304" pitchFamily="18" charset="0"/>
              </a:rPr>
              <a:t> products shine across all major channels, led by $249M+ in North-Central.</a:t>
            </a:r>
            <a:endParaRPr lang="en-US"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US" sz="1600" dirty="0"/>
              <a:t>The </a:t>
            </a:r>
            <a:r>
              <a:rPr lang="en-US" sz="1600" b="1" dirty="0"/>
              <a:t>North-Central region </a:t>
            </a:r>
            <a:r>
              <a:rPr lang="en-US" sz="1600" dirty="0"/>
              <a:t>appears five times among the top 10 revenue segments, establishing it as the powerhouse market zone.</a:t>
            </a:r>
            <a:endParaRPr lang="en-NG" sz="1600" kern="100" dirty="0">
              <a:effectLst/>
              <a:latin typeface="Aptos" panose="02110004020202020204"/>
              <a:ea typeface="Aptos" panose="02110004020202020204"/>
              <a:cs typeface="Times New Roman" panose="02020603050405020304" pitchFamily="18" charset="0"/>
            </a:endParaRPr>
          </a:p>
        </p:txBody>
      </p:sp>
      <p:cxnSp>
        <p:nvCxnSpPr>
          <p:cNvPr id="3" name="Straight Connector 2">
            <a:extLst>
              <a:ext uri="{FF2B5EF4-FFF2-40B4-BE49-F238E27FC236}">
                <a16:creationId xmlns:a16="http://schemas.microsoft.com/office/drawing/2014/main" id="{6D559E46-DA7A-F54F-2126-8A381423CCDB}"/>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99C22962-5F38-4BE7-BD60-430268142BC6}"/>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D71FFC2D-F688-6F6B-B1D8-BB2CAC7AB5A3}"/>
              </a:ext>
            </a:extLst>
          </p:cNvPr>
          <p:cNvSpPr txBox="1"/>
          <p:nvPr/>
        </p:nvSpPr>
        <p:spPr>
          <a:xfrm>
            <a:off x="11039856" y="6603460"/>
            <a:ext cx="384048" cy="261610"/>
          </a:xfrm>
          <a:prstGeom prst="rect">
            <a:avLst/>
          </a:prstGeom>
          <a:noFill/>
        </p:spPr>
        <p:txBody>
          <a:bodyPr wrap="square" rtlCol="0">
            <a:spAutoFit/>
          </a:bodyPr>
          <a:lstStyle/>
          <a:p>
            <a:r>
              <a:rPr lang="en-US" sz="1100" b="1" dirty="0"/>
              <a:t>11  </a:t>
            </a:r>
            <a:endParaRPr lang="en-NG" sz="1100" b="1" dirty="0"/>
          </a:p>
        </p:txBody>
      </p:sp>
      <p:sp>
        <p:nvSpPr>
          <p:cNvPr id="15" name="Rectangle: Rounded Corners 14">
            <a:extLst>
              <a:ext uri="{FF2B5EF4-FFF2-40B4-BE49-F238E27FC236}">
                <a16:creationId xmlns:a16="http://schemas.microsoft.com/office/drawing/2014/main" id="{02EAC0A2-A42D-3148-6045-7512131E07D4}"/>
              </a:ext>
            </a:extLst>
          </p:cNvPr>
          <p:cNvSpPr/>
          <p:nvPr/>
        </p:nvSpPr>
        <p:spPr>
          <a:xfrm>
            <a:off x="6544964" y="155061"/>
            <a:ext cx="4995888" cy="931992"/>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8" name="Picture 17">
            <a:extLst>
              <a:ext uri="{FF2B5EF4-FFF2-40B4-BE49-F238E27FC236}">
                <a16:creationId xmlns:a16="http://schemas.microsoft.com/office/drawing/2014/main" id="{416C0AAA-7BBF-C8F3-2FE2-6F895E1220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4135" y="742950"/>
            <a:ext cx="6265002" cy="5628177"/>
          </a:xfrm>
          <a:prstGeom prst="rect">
            <a:avLst/>
          </a:prstGeom>
        </p:spPr>
      </p:pic>
      <p:pic>
        <p:nvPicPr>
          <p:cNvPr id="19" name="Picture 18">
            <a:extLst>
              <a:ext uri="{FF2B5EF4-FFF2-40B4-BE49-F238E27FC236}">
                <a16:creationId xmlns:a16="http://schemas.microsoft.com/office/drawing/2014/main" id="{BC0FD9C8-8792-EC24-2B2E-1F6715B627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8109" y="1782188"/>
            <a:ext cx="751557" cy="616228"/>
          </a:xfrm>
          <a:prstGeom prst="rect">
            <a:avLst/>
          </a:prstGeom>
        </p:spPr>
      </p:pic>
      <p:cxnSp>
        <p:nvCxnSpPr>
          <p:cNvPr id="20" name="Straight Connector 19">
            <a:extLst>
              <a:ext uri="{FF2B5EF4-FFF2-40B4-BE49-F238E27FC236}">
                <a16:creationId xmlns:a16="http://schemas.microsoft.com/office/drawing/2014/main" id="{E422E7B2-8DF9-8677-BF81-E6D1599110EB}"/>
              </a:ext>
            </a:extLst>
          </p:cNvPr>
          <p:cNvCxnSpPr>
            <a:cxnSpLocks/>
          </p:cNvCxnSpPr>
          <p:nvPr/>
        </p:nvCxnSpPr>
        <p:spPr>
          <a:xfrm>
            <a:off x="6973915" y="2458935"/>
            <a:ext cx="239883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2E031045-F3FB-51E1-350D-C3BB11D88DC6}"/>
              </a:ext>
            </a:extLst>
          </p:cNvPr>
          <p:cNvSpPr txBox="1"/>
          <p:nvPr/>
        </p:nvSpPr>
        <p:spPr>
          <a:xfrm>
            <a:off x="7470929" y="2011339"/>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sp>
        <p:nvSpPr>
          <p:cNvPr id="30" name="TextBox 29">
            <a:extLst>
              <a:ext uri="{FF2B5EF4-FFF2-40B4-BE49-F238E27FC236}">
                <a16:creationId xmlns:a16="http://schemas.microsoft.com/office/drawing/2014/main" id="{2AD64F8B-69B1-7888-CCB3-37E426AC7E78}"/>
              </a:ext>
            </a:extLst>
          </p:cNvPr>
          <p:cNvSpPr txBox="1"/>
          <p:nvPr/>
        </p:nvSpPr>
        <p:spPr>
          <a:xfrm>
            <a:off x="6808109" y="192297"/>
            <a:ext cx="4377943" cy="830997"/>
          </a:xfrm>
          <a:prstGeom prst="rect">
            <a:avLst/>
          </a:prstGeom>
          <a:noFill/>
        </p:spPr>
        <p:txBody>
          <a:bodyPr wrap="square">
            <a:spAutoFit/>
          </a:bodyPr>
          <a:lstStyle/>
          <a:p>
            <a:r>
              <a:rPr lang="en-US" sz="1600" i="1" dirty="0">
                <a:solidFill>
                  <a:srgbClr val="FF0000"/>
                </a:solidFill>
              </a:rPr>
              <a:t>Which customer types, product types, and market zones rank among the top 20 with total revenue surpassing $4.00 million? </a:t>
            </a:r>
            <a:endParaRPr lang="en-NG" sz="1600" i="1" dirty="0">
              <a:solidFill>
                <a:srgbClr val="FF0000"/>
              </a:solidFill>
            </a:endParaRPr>
          </a:p>
        </p:txBody>
      </p:sp>
      <p:cxnSp>
        <p:nvCxnSpPr>
          <p:cNvPr id="11" name="Straight Connector 10">
            <a:extLst>
              <a:ext uri="{FF2B5EF4-FFF2-40B4-BE49-F238E27FC236}">
                <a16:creationId xmlns:a16="http://schemas.microsoft.com/office/drawing/2014/main" id="{8A0525C0-FBDD-E7FC-538C-361D0B62D889}"/>
              </a:ext>
            </a:extLst>
          </p:cNvPr>
          <p:cNvCxnSpPr>
            <a:cxnSpLocks/>
          </p:cNvCxnSpPr>
          <p:nvPr/>
        </p:nvCxnSpPr>
        <p:spPr>
          <a:xfrm>
            <a:off x="960120" y="509198"/>
            <a:ext cx="558484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98412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D0196821-8F53-193D-D7F8-D05856D91BE4}"/>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CEF21EAC-1084-705D-7D0A-CBDA13A5A4AB}"/>
              </a:ext>
            </a:extLst>
          </p:cNvPr>
          <p:cNvSpPr/>
          <p:nvPr/>
        </p:nvSpPr>
        <p:spPr>
          <a:xfrm>
            <a:off x="6647935" y="1705237"/>
            <a:ext cx="5383970" cy="4695560"/>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0348BD53-6F40-C981-52D5-80D28F52F8AB}"/>
              </a:ext>
            </a:extLst>
          </p:cNvPr>
          <p:cNvSpPr txBox="1"/>
          <p:nvPr/>
        </p:nvSpPr>
        <p:spPr>
          <a:xfrm>
            <a:off x="478833" y="130119"/>
            <a:ext cx="4414444" cy="461665"/>
          </a:xfrm>
          <a:prstGeom prst="rect">
            <a:avLst/>
          </a:prstGeom>
          <a:noFill/>
        </p:spPr>
        <p:txBody>
          <a:bodyPr wrap="square" rtlCol="0">
            <a:spAutoFit/>
          </a:bodyPr>
          <a:lstStyle/>
          <a:p>
            <a:r>
              <a:rPr lang="en-US" sz="2400" b="1" dirty="0">
                <a:solidFill>
                  <a:srgbClr val="FF0000"/>
                </a:solidFill>
              </a:rPr>
              <a:t>3. Top 20 Profit Drivers Analysis</a:t>
            </a:r>
          </a:p>
        </p:txBody>
      </p:sp>
      <p:sp>
        <p:nvSpPr>
          <p:cNvPr id="5" name="TextBox 4">
            <a:extLst>
              <a:ext uri="{FF2B5EF4-FFF2-40B4-BE49-F238E27FC236}">
                <a16:creationId xmlns:a16="http://schemas.microsoft.com/office/drawing/2014/main" id="{4D803179-9D22-8824-3F9D-9C0985343478}"/>
              </a:ext>
            </a:extLst>
          </p:cNvPr>
          <p:cNvSpPr txBox="1"/>
          <p:nvPr/>
        </p:nvSpPr>
        <p:spPr>
          <a:xfrm>
            <a:off x="6916611" y="2596204"/>
            <a:ext cx="4794421" cy="3793603"/>
          </a:xfrm>
          <a:prstGeom prst="rect">
            <a:avLst/>
          </a:prstGeom>
          <a:noFill/>
        </p:spPr>
        <p:txBody>
          <a:bodyPr wrap="square" rtlCol="0">
            <a:spAutoFit/>
          </a:bodyPr>
          <a:lstStyle/>
          <a:p>
            <a:pPr marL="342900" indent="-342900">
              <a:buFont typeface="Wingdings" panose="05000000000000000000" pitchFamily="2" charset="2"/>
              <a:buChar char="ü"/>
            </a:pPr>
            <a:r>
              <a:rPr lang="en-NG" sz="2000" b="1" dirty="0">
                <a:latin typeface="Aptos" panose="02110004020202020204"/>
                <a:cs typeface="Times New Roman" panose="02020603050405020304" pitchFamily="18" charset="0"/>
              </a:rPr>
              <a:t>Profitability Anchored in Brick &amp; Mortar and Own Brand</a:t>
            </a:r>
          </a:p>
          <a:p>
            <a:endParaRPr lang="en-US" sz="1600" dirty="0"/>
          </a:p>
          <a:p>
            <a:pPr marL="342900" indent="-342900">
              <a:lnSpc>
                <a:spcPct val="115000"/>
              </a:lnSpc>
              <a:spcAft>
                <a:spcPts val="800"/>
              </a:spcAft>
              <a:buSzPts val="1000"/>
              <a:buFont typeface="Wingdings" panose="05000000000000000000" pitchFamily="2" charset="2"/>
              <a:buChar char="Ø"/>
              <a:tabLst>
                <a:tab pos="457200" algn="l"/>
              </a:tabLst>
            </a:pPr>
            <a:r>
              <a:rPr lang="en-NG" sz="1600" b="1" dirty="0">
                <a:effectLst/>
                <a:latin typeface="Aptos" panose="02110004020202020204"/>
                <a:ea typeface="Aptos" panose="02110004020202020204"/>
                <a:cs typeface="Times New Roman" panose="02020603050405020304" pitchFamily="18" charset="0"/>
              </a:rPr>
              <a:t>Brick &amp; Mortar</a:t>
            </a:r>
            <a:r>
              <a:rPr lang="en-US" sz="1600" b="1" dirty="0">
                <a:effectLst/>
                <a:latin typeface="Aptos" panose="02110004020202020204"/>
                <a:ea typeface="Aptos" panose="02110004020202020204"/>
                <a:cs typeface="Times New Roman" panose="02020603050405020304" pitchFamily="18" charset="0"/>
              </a:rPr>
              <a:t> </a:t>
            </a:r>
            <a:r>
              <a:rPr lang="en-NG" sz="1600" dirty="0">
                <a:effectLst/>
                <a:latin typeface="Aptos" panose="02110004020202020204"/>
                <a:ea typeface="Aptos" panose="02110004020202020204"/>
                <a:cs typeface="Times New Roman" panose="02020603050405020304" pitchFamily="18" charset="0"/>
              </a:rPr>
              <a:t>dominates the top 20 with 11 of 20 entries</a:t>
            </a:r>
            <a:r>
              <a:rPr lang="en-US" sz="1600" dirty="0">
                <a:effectLst/>
                <a:latin typeface="Aptos" panose="02110004020202020204"/>
                <a:ea typeface="Aptos" panose="02110004020202020204"/>
                <a:cs typeface="Times New Roman" panose="02020603050405020304" pitchFamily="18" charset="0"/>
              </a:rPr>
              <a:t> </a:t>
            </a:r>
            <a:r>
              <a:rPr lang="en-NG" sz="1600" dirty="0">
                <a:effectLst/>
                <a:latin typeface="Aptos" panose="02110004020202020204"/>
                <a:ea typeface="Aptos" panose="02110004020202020204"/>
                <a:cs typeface="Times New Roman" panose="02020603050405020304" pitchFamily="18" charset="0"/>
              </a:rPr>
              <a:t>and accounts for the highest individual profit</a:t>
            </a:r>
            <a:r>
              <a:rPr lang="en-US" sz="1600" dirty="0">
                <a:effectLst/>
                <a:latin typeface="Aptos" panose="02110004020202020204"/>
                <a:ea typeface="Aptos" panose="02110004020202020204"/>
                <a:cs typeface="Times New Roman" panose="02020603050405020304" pitchFamily="18" charset="0"/>
              </a:rPr>
              <a:t>.</a:t>
            </a:r>
            <a:endParaRPr lang="en-US" sz="1600" b="1" kern="100" dirty="0">
              <a:effectLst/>
              <a:latin typeface="Aptos" panose="02110004020202020204"/>
              <a:ea typeface="Aptos" panose="02110004020202020204"/>
              <a:cs typeface="Times New Roman" panose="02020603050405020304" pitchFamily="18" charset="0"/>
            </a:endParaRPr>
          </a:p>
          <a:p>
            <a:pPr marL="34290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Brick &amp; Mortar – Own Brand – North-Central</a:t>
            </a:r>
            <a:r>
              <a:rPr lang="en-NG" sz="1600" kern="100" dirty="0">
                <a:effectLst/>
                <a:latin typeface="Aptos" panose="02110004020202020204"/>
                <a:ea typeface="Aptos" panose="02110004020202020204"/>
                <a:cs typeface="Times New Roman" panose="02020603050405020304" pitchFamily="18" charset="0"/>
              </a:rPr>
              <a:t> is the </a:t>
            </a:r>
            <a:r>
              <a:rPr lang="en-NG" sz="1600" b="1" kern="100" dirty="0">
                <a:effectLst/>
                <a:latin typeface="Aptos" panose="02110004020202020204"/>
                <a:ea typeface="Aptos" panose="02110004020202020204"/>
                <a:cs typeface="Times New Roman" panose="02020603050405020304" pitchFamily="18" charset="0"/>
              </a:rPr>
              <a:t>#1 profit generator</a:t>
            </a:r>
            <a:r>
              <a:rPr lang="en-NG" sz="1600" kern="100" dirty="0">
                <a:effectLst/>
                <a:latin typeface="Aptos" panose="02110004020202020204"/>
                <a:ea typeface="Aptos" panose="02110004020202020204"/>
                <a:cs typeface="Times New Roman" panose="02020603050405020304" pitchFamily="18" charset="0"/>
              </a:rPr>
              <a:t> ($7.16M).</a:t>
            </a:r>
            <a:endParaRPr lang="en-US" sz="1600" kern="100" dirty="0">
              <a:effectLst/>
              <a:latin typeface="Aptos" panose="02110004020202020204"/>
              <a:ea typeface="Aptos" panose="02110004020202020204"/>
              <a:cs typeface="Times New Roman" panose="02020603050405020304" pitchFamily="18" charset="0"/>
            </a:endParaRPr>
          </a:p>
          <a:p>
            <a:pPr marL="34290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Click-and-Mortar</a:t>
            </a:r>
            <a:r>
              <a:rPr lang="en-NG" sz="1600" kern="100" dirty="0">
                <a:effectLst/>
                <a:latin typeface="Aptos" panose="02110004020202020204"/>
                <a:ea typeface="Aptos" panose="02110004020202020204"/>
                <a:cs typeface="Times New Roman" panose="02020603050405020304" pitchFamily="18" charset="0"/>
              </a:rPr>
              <a:t> channels are lean and </a:t>
            </a:r>
            <a:r>
              <a:rPr lang="en-NG" sz="1600" b="1" kern="100" dirty="0">
                <a:effectLst/>
                <a:latin typeface="Aptos" panose="02110004020202020204"/>
                <a:ea typeface="Aptos" panose="02110004020202020204"/>
                <a:cs typeface="Times New Roman" panose="02020603050405020304" pitchFamily="18" charset="0"/>
              </a:rPr>
              <a:t>surprisingly profitable</a:t>
            </a:r>
            <a:r>
              <a:rPr lang="en-NG" sz="1600" kern="100" dirty="0">
                <a:effectLst/>
                <a:latin typeface="Aptos" panose="02110004020202020204"/>
                <a:ea typeface="Aptos" panose="02110004020202020204"/>
                <a:cs typeface="Times New Roman" panose="02020603050405020304" pitchFamily="18" charset="0"/>
              </a:rPr>
              <a:t>.</a:t>
            </a:r>
            <a:endParaRPr lang="en-US" sz="1600" kern="100" dirty="0">
              <a:effectLst/>
              <a:latin typeface="Aptos" panose="02110004020202020204"/>
              <a:ea typeface="Aptos" panose="02110004020202020204"/>
              <a:cs typeface="Times New Roman" panose="02020603050405020304" pitchFamily="18" charset="0"/>
            </a:endParaRPr>
          </a:p>
          <a:p>
            <a:pPr marL="342900" indent="-342900">
              <a:lnSpc>
                <a:spcPct val="115000"/>
              </a:lnSpc>
              <a:spcAft>
                <a:spcPts val="800"/>
              </a:spcAft>
              <a:buSzPts val="1000"/>
              <a:buFont typeface="Wingdings" panose="05000000000000000000" pitchFamily="2" charset="2"/>
              <a:buChar char="Ø"/>
              <a:tabLst>
                <a:tab pos="457200" algn="l"/>
              </a:tabLst>
            </a:pPr>
            <a:r>
              <a:rPr lang="en-NG" sz="1600" kern="100" dirty="0">
                <a:effectLst/>
                <a:latin typeface="Aptos" panose="02110004020202020204"/>
                <a:ea typeface="Aptos" panose="02110004020202020204"/>
                <a:cs typeface="Times New Roman" panose="02020603050405020304" pitchFamily="18" charset="0"/>
              </a:rPr>
              <a:t>In regional profit clusters, the </a:t>
            </a:r>
            <a:r>
              <a:rPr lang="en-NG" sz="1600" b="1" kern="100" dirty="0">
                <a:effectLst/>
                <a:latin typeface="Aptos" panose="02110004020202020204"/>
                <a:ea typeface="Aptos" panose="02110004020202020204"/>
                <a:cs typeface="Times New Roman" panose="02020603050405020304" pitchFamily="18" charset="0"/>
              </a:rPr>
              <a:t>North-Central and South-West regions</a:t>
            </a:r>
            <a:r>
              <a:rPr lang="en-NG" sz="1600" kern="100" dirty="0">
                <a:effectLst/>
                <a:latin typeface="Aptos" panose="02110004020202020204"/>
                <a:ea typeface="Aptos" panose="02110004020202020204"/>
                <a:cs typeface="Times New Roman" panose="02020603050405020304" pitchFamily="18" charset="0"/>
              </a:rPr>
              <a:t> dominate the market zones</a:t>
            </a:r>
            <a:r>
              <a:rPr lang="en-US" sz="1600" kern="100" dirty="0">
                <a:latin typeface="Aptos" panose="02110004020202020204"/>
                <a:ea typeface="Aptos" panose="02110004020202020204"/>
                <a:cs typeface="Times New Roman" panose="02020603050405020304" pitchFamily="18" charset="0"/>
              </a:rPr>
              <a:t>.</a:t>
            </a:r>
            <a:endParaRPr lang="en-NG" sz="1600" kern="100" dirty="0">
              <a:effectLst/>
              <a:latin typeface="Aptos" panose="02110004020202020204"/>
              <a:ea typeface="Aptos" panose="02110004020202020204"/>
              <a:cs typeface="Times New Roman" panose="02020603050405020304" pitchFamily="18" charset="0"/>
            </a:endParaRPr>
          </a:p>
        </p:txBody>
      </p:sp>
      <p:cxnSp>
        <p:nvCxnSpPr>
          <p:cNvPr id="3" name="Straight Connector 2">
            <a:extLst>
              <a:ext uri="{FF2B5EF4-FFF2-40B4-BE49-F238E27FC236}">
                <a16:creationId xmlns:a16="http://schemas.microsoft.com/office/drawing/2014/main" id="{25E2924C-7C89-5FFD-A6C9-058ACA1BE21E}"/>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DE0E9211-7168-FECB-F390-70A7EACB98C8}"/>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9848E0BA-A31B-EB9C-E70D-F14FBF7EC6DE}"/>
              </a:ext>
            </a:extLst>
          </p:cNvPr>
          <p:cNvSpPr txBox="1"/>
          <p:nvPr/>
        </p:nvSpPr>
        <p:spPr>
          <a:xfrm>
            <a:off x="11039856" y="6603460"/>
            <a:ext cx="384048" cy="261610"/>
          </a:xfrm>
          <a:prstGeom prst="rect">
            <a:avLst/>
          </a:prstGeom>
          <a:noFill/>
        </p:spPr>
        <p:txBody>
          <a:bodyPr wrap="square" rtlCol="0">
            <a:spAutoFit/>
          </a:bodyPr>
          <a:lstStyle/>
          <a:p>
            <a:r>
              <a:rPr lang="en-US" sz="1100" b="1" dirty="0"/>
              <a:t>12 </a:t>
            </a:r>
            <a:endParaRPr lang="en-NG" sz="1100" b="1" dirty="0"/>
          </a:p>
        </p:txBody>
      </p:sp>
      <p:sp>
        <p:nvSpPr>
          <p:cNvPr id="14" name="TextBox 13">
            <a:extLst>
              <a:ext uri="{FF2B5EF4-FFF2-40B4-BE49-F238E27FC236}">
                <a16:creationId xmlns:a16="http://schemas.microsoft.com/office/drawing/2014/main" id="{AF88BB27-8C8F-AB59-8E70-AA8E5CBB7F67}"/>
              </a:ext>
            </a:extLst>
          </p:cNvPr>
          <p:cNvSpPr txBox="1"/>
          <p:nvPr/>
        </p:nvSpPr>
        <p:spPr>
          <a:xfrm>
            <a:off x="6880657" y="205558"/>
            <a:ext cx="4403564" cy="830997"/>
          </a:xfrm>
          <a:prstGeom prst="rect">
            <a:avLst/>
          </a:prstGeom>
          <a:noFill/>
        </p:spPr>
        <p:txBody>
          <a:bodyPr wrap="square" rtlCol="0">
            <a:spAutoFit/>
          </a:bodyPr>
          <a:lstStyle/>
          <a:p>
            <a:r>
              <a:rPr lang="en-US" sz="1600" i="1" dirty="0">
                <a:solidFill>
                  <a:srgbClr val="FF0000"/>
                </a:solidFill>
              </a:rPr>
              <a:t>Which customer types, product types, and market zones rank among the top 20 with total profits exceeding $0.06 million?</a:t>
            </a:r>
          </a:p>
        </p:txBody>
      </p:sp>
      <p:sp>
        <p:nvSpPr>
          <p:cNvPr id="15" name="Rectangle: Rounded Corners 14">
            <a:extLst>
              <a:ext uri="{FF2B5EF4-FFF2-40B4-BE49-F238E27FC236}">
                <a16:creationId xmlns:a16="http://schemas.microsoft.com/office/drawing/2014/main" id="{7032F20C-567B-43B5-9B27-480ABB96FD92}"/>
              </a:ext>
            </a:extLst>
          </p:cNvPr>
          <p:cNvSpPr/>
          <p:nvPr/>
        </p:nvSpPr>
        <p:spPr>
          <a:xfrm>
            <a:off x="6544964" y="155061"/>
            <a:ext cx="4995888" cy="931992"/>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62D94161-E31A-AA65-A23F-751B6CD9CE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50805" y="1748869"/>
            <a:ext cx="751557" cy="616228"/>
          </a:xfrm>
          <a:prstGeom prst="rect">
            <a:avLst/>
          </a:prstGeom>
        </p:spPr>
      </p:pic>
      <p:cxnSp>
        <p:nvCxnSpPr>
          <p:cNvPr id="20" name="Straight Connector 19">
            <a:extLst>
              <a:ext uri="{FF2B5EF4-FFF2-40B4-BE49-F238E27FC236}">
                <a16:creationId xmlns:a16="http://schemas.microsoft.com/office/drawing/2014/main" id="{05554E4E-D87F-2C45-D56E-8C0CAAC35A6A}"/>
              </a:ext>
            </a:extLst>
          </p:cNvPr>
          <p:cNvCxnSpPr>
            <a:cxnSpLocks/>
          </p:cNvCxnSpPr>
          <p:nvPr/>
        </p:nvCxnSpPr>
        <p:spPr>
          <a:xfrm>
            <a:off x="6916611" y="2425616"/>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29388BC9-3B68-26A3-0DE8-C3EA7907F7C2}"/>
              </a:ext>
            </a:extLst>
          </p:cNvPr>
          <p:cNvSpPr txBox="1"/>
          <p:nvPr/>
        </p:nvSpPr>
        <p:spPr>
          <a:xfrm>
            <a:off x="7413625" y="1978020"/>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pic>
        <p:nvPicPr>
          <p:cNvPr id="11" name="Picture 10">
            <a:extLst>
              <a:ext uri="{FF2B5EF4-FFF2-40B4-BE49-F238E27FC236}">
                <a16:creationId xmlns:a16="http://schemas.microsoft.com/office/drawing/2014/main" id="{09B1F6A4-AB6A-6E33-10F2-EF90FCF64A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416" y="727190"/>
            <a:ext cx="6160672" cy="5673602"/>
          </a:xfrm>
          <a:prstGeom prst="rect">
            <a:avLst/>
          </a:prstGeom>
        </p:spPr>
      </p:pic>
      <p:cxnSp>
        <p:nvCxnSpPr>
          <p:cNvPr id="6" name="Straight Connector 5">
            <a:extLst>
              <a:ext uri="{FF2B5EF4-FFF2-40B4-BE49-F238E27FC236}">
                <a16:creationId xmlns:a16="http://schemas.microsoft.com/office/drawing/2014/main" id="{8D07C28B-2B49-811F-B1FC-CD172F22C9B0}"/>
              </a:ext>
            </a:extLst>
          </p:cNvPr>
          <p:cNvCxnSpPr>
            <a:cxnSpLocks/>
          </p:cNvCxnSpPr>
          <p:nvPr/>
        </p:nvCxnSpPr>
        <p:spPr>
          <a:xfrm>
            <a:off x="960120" y="563772"/>
            <a:ext cx="558484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753885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83A14BDB-038F-813F-9F54-86ABD88A8956}"/>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E544AA1B-FD27-B401-24AA-8C7392E0710C}"/>
              </a:ext>
            </a:extLst>
          </p:cNvPr>
          <p:cNvSpPr/>
          <p:nvPr/>
        </p:nvSpPr>
        <p:spPr>
          <a:xfrm>
            <a:off x="6544964" y="1141126"/>
            <a:ext cx="5486941" cy="5259671"/>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858C1484-C7ED-C05B-D05C-A8526E3D2DD1}"/>
              </a:ext>
            </a:extLst>
          </p:cNvPr>
          <p:cNvSpPr txBox="1"/>
          <p:nvPr/>
        </p:nvSpPr>
        <p:spPr>
          <a:xfrm>
            <a:off x="478833" y="130119"/>
            <a:ext cx="3227535" cy="461665"/>
          </a:xfrm>
          <a:prstGeom prst="rect">
            <a:avLst/>
          </a:prstGeom>
          <a:noFill/>
        </p:spPr>
        <p:txBody>
          <a:bodyPr wrap="square" rtlCol="0">
            <a:spAutoFit/>
          </a:bodyPr>
          <a:lstStyle/>
          <a:p>
            <a:r>
              <a:rPr lang="en-US" sz="2400" b="1" dirty="0">
                <a:solidFill>
                  <a:srgbClr val="FF0000"/>
                </a:solidFill>
              </a:rPr>
              <a:t>4. Revenue Over Time</a:t>
            </a:r>
          </a:p>
        </p:txBody>
      </p:sp>
      <p:sp>
        <p:nvSpPr>
          <p:cNvPr id="5" name="TextBox 4">
            <a:extLst>
              <a:ext uri="{FF2B5EF4-FFF2-40B4-BE49-F238E27FC236}">
                <a16:creationId xmlns:a16="http://schemas.microsoft.com/office/drawing/2014/main" id="{66DD4AE0-9359-74ED-F5FE-6E96CC817650}"/>
              </a:ext>
            </a:extLst>
          </p:cNvPr>
          <p:cNvSpPr txBox="1"/>
          <p:nvPr/>
        </p:nvSpPr>
        <p:spPr>
          <a:xfrm>
            <a:off x="6820729" y="3177055"/>
            <a:ext cx="4985208" cy="3213700"/>
          </a:xfrm>
          <a:prstGeom prst="rect">
            <a:avLst/>
          </a:prstGeom>
          <a:noFill/>
        </p:spPr>
        <p:txBody>
          <a:bodyPr wrap="square" rtlCol="0">
            <a:spAutoFit/>
          </a:bodyPr>
          <a:lstStyle/>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2021 was the growth peak, </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with strong Q1–Q3 performance and a high of 37.36M in August.</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2022 saw a steady decline</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 dropping from 31.53M in January to 22.56M in December.</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2023 began weak but entered a recovery phase mid-year, </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peaking at 42.52M in May and ending strong in December (38.09M).</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Seasonal dips </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occurred around March–April, while October–December consistently delivered strong results, likely due to holidays and promotions.</a:t>
            </a:r>
            <a:endParaRPr lang="en-NG" sz="1600" kern="100" dirty="0">
              <a:effectLst/>
              <a:latin typeface="Aptos" panose="02110004020202020204"/>
              <a:ea typeface="Aptos" panose="02110004020202020204"/>
              <a:cs typeface="Times New Roman" panose="02020603050405020304" pitchFamily="18" charset="0"/>
            </a:endParaRPr>
          </a:p>
        </p:txBody>
      </p:sp>
      <p:cxnSp>
        <p:nvCxnSpPr>
          <p:cNvPr id="3" name="Straight Connector 2">
            <a:extLst>
              <a:ext uri="{FF2B5EF4-FFF2-40B4-BE49-F238E27FC236}">
                <a16:creationId xmlns:a16="http://schemas.microsoft.com/office/drawing/2014/main" id="{5DFB544F-70A5-C959-CD83-A65D39B32DB9}"/>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E0B8F3A9-C4E7-19A3-EF13-DFC4CC12CA74}"/>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A4C5B9C5-0405-B07B-E93A-C08E6B7E7109}"/>
              </a:ext>
            </a:extLst>
          </p:cNvPr>
          <p:cNvSpPr txBox="1"/>
          <p:nvPr/>
        </p:nvSpPr>
        <p:spPr>
          <a:xfrm>
            <a:off x="11039856" y="6603460"/>
            <a:ext cx="384048" cy="261610"/>
          </a:xfrm>
          <a:prstGeom prst="rect">
            <a:avLst/>
          </a:prstGeom>
          <a:noFill/>
        </p:spPr>
        <p:txBody>
          <a:bodyPr wrap="square" rtlCol="0">
            <a:spAutoFit/>
          </a:bodyPr>
          <a:lstStyle/>
          <a:p>
            <a:r>
              <a:rPr lang="en-US" sz="1100" b="1" dirty="0"/>
              <a:t>13  </a:t>
            </a:r>
            <a:endParaRPr lang="en-NG" sz="1100" b="1" dirty="0"/>
          </a:p>
        </p:txBody>
      </p:sp>
      <p:sp>
        <p:nvSpPr>
          <p:cNvPr id="14" name="TextBox 13">
            <a:extLst>
              <a:ext uri="{FF2B5EF4-FFF2-40B4-BE49-F238E27FC236}">
                <a16:creationId xmlns:a16="http://schemas.microsoft.com/office/drawing/2014/main" id="{A58F74BC-E401-1AF3-9F78-3860FF9AC8A1}"/>
              </a:ext>
            </a:extLst>
          </p:cNvPr>
          <p:cNvSpPr txBox="1"/>
          <p:nvPr/>
        </p:nvSpPr>
        <p:spPr>
          <a:xfrm>
            <a:off x="6654923" y="291892"/>
            <a:ext cx="4775970" cy="584775"/>
          </a:xfrm>
          <a:prstGeom prst="rect">
            <a:avLst/>
          </a:prstGeom>
          <a:noFill/>
        </p:spPr>
        <p:txBody>
          <a:bodyPr wrap="square" rtlCol="0">
            <a:spAutoFit/>
          </a:bodyPr>
          <a:lstStyle/>
          <a:p>
            <a:r>
              <a:rPr lang="en-US" sz="1600" i="1" dirty="0">
                <a:solidFill>
                  <a:srgbClr val="FF0000"/>
                </a:solidFill>
              </a:rPr>
              <a:t>Is there a clear upward or downward trend in revenue performance over time?</a:t>
            </a:r>
          </a:p>
        </p:txBody>
      </p:sp>
      <p:sp>
        <p:nvSpPr>
          <p:cNvPr id="15" name="Rectangle: Rounded Corners 14">
            <a:extLst>
              <a:ext uri="{FF2B5EF4-FFF2-40B4-BE49-F238E27FC236}">
                <a16:creationId xmlns:a16="http://schemas.microsoft.com/office/drawing/2014/main" id="{20BA92F5-DA46-AF29-508F-98D89B46F355}"/>
              </a:ext>
            </a:extLst>
          </p:cNvPr>
          <p:cNvSpPr/>
          <p:nvPr/>
        </p:nvSpPr>
        <p:spPr>
          <a:xfrm>
            <a:off x="6544964" y="155061"/>
            <a:ext cx="4995888" cy="849234"/>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BA583DB4-3703-751E-12F0-F41F64C1A5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4923" y="1214539"/>
            <a:ext cx="751557" cy="616228"/>
          </a:xfrm>
          <a:prstGeom prst="rect">
            <a:avLst/>
          </a:prstGeom>
        </p:spPr>
      </p:pic>
      <p:cxnSp>
        <p:nvCxnSpPr>
          <p:cNvPr id="20" name="Straight Connector 19">
            <a:extLst>
              <a:ext uri="{FF2B5EF4-FFF2-40B4-BE49-F238E27FC236}">
                <a16:creationId xmlns:a16="http://schemas.microsoft.com/office/drawing/2014/main" id="{4C5CBD82-FDD5-8597-0126-C220DE3599A1}"/>
              </a:ext>
            </a:extLst>
          </p:cNvPr>
          <p:cNvCxnSpPr>
            <a:cxnSpLocks/>
          </p:cNvCxnSpPr>
          <p:nvPr/>
        </p:nvCxnSpPr>
        <p:spPr>
          <a:xfrm>
            <a:off x="6820729" y="1891286"/>
            <a:ext cx="2391851"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D9361A7A-4EE8-CC74-B14F-2A39F3E6AEC9}"/>
              </a:ext>
            </a:extLst>
          </p:cNvPr>
          <p:cNvSpPr txBox="1"/>
          <p:nvPr/>
        </p:nvSpPr>
        <p:spPr>
          <a:xfrm>
            <a:off x="7317744" y="1443690"/>
            <a:ext cx="2047448"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pic>
        <p:nvPicPr>
          <p:cNvPr id="10" name="Picture 9">
            <a:extLst>
              <a:ext uri="{FF2B5EF4-FFF2-40B4-BE49-F238E27FC236}">
                <a16:creationId xmlns:a16="http://schemas.microsoft.com/office/drawing/2014/main" id="{4C18DF81-F11F-58E3-AF40-E67E8DCFCE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625" y="876667"/>
            <a:ext cx="6090955" cy="5524127"/>
          </a:xfrm>
          <a:prstGeom prst="rect">
            <a:avLst/>
          </a:prstGeom>
        </p:spPr>
      </p:pic>
      <p:cxnSp>
        <p:nvCxnSpPr>
          <p:cNvPr id="8" name="Straight Connector 7">
            <a:extLst>
              <a:ext uri="{FF2B5EF4-FFF2-40B4-BE49-F238E27FC236}">
                <a16:creationId xmlns:a16="http://schemas.microsoft.com/office/drawing/2014/main" id="{25A21DDC-065D-F416-2B9D-293DFF3BF587}"/>
              </a:ext>
            </a:extLst>
          </p:cNvPr>
          <p:cNvCxnSpPr>
            <a:cxnSpLocks/>
          </p:cNvCxnSpPr>
          <p:nvPr/>
        </p:nvCxnSpPr>
        <p:spPr>
          <a:xfrm>
            <a:off x="960120" y="577778"/>
            <a:ext cx="558484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1" name="TextBox 10">
            <a:extLst>
              <a:ext uri="{FF2B5EF4-FFF2-40B4-BE49-F238E27FC236}">
                <a16:creationId xmlns:a16="http://schemas.microsoft.com/office/drawing/2014/main" id="{B969CC42-5863-B73E-6637-1C0B02A5C0F0}"/>
              </a:ext>
            </a:extLst>
          </p:cNvPr>
          <p:cNvSpPr txBox="1"/>
          <p:nvPr/>
        </p:nvSpPr>
        <p:spPr>
          <a:xfrm>
            <a:off x="6715082" y="2011986"/>
            <a:ext cx="5090855" cy="923330"/>
          </a:xfrm>
          <a:prstGeom prst="rect">
            <a:avLst/>
          </a:prstGeom>
          <a:noFill/>
        </p:spPr>
        <p:txBody>
          <a:bodyPr wrap="square" rtlCol="0">
            <a:spAutoFit/>
          </a:bodyPr>
          <a:lstStyle/>
          <a:p>
            <a:pPr marL="285750" indent="-285750">
              <a:buFont typeface="Wingdings" panose="05000000000000000000" pitchFamily="2" charset="2"/>
              <a:buChar char="ü"/>
            </a:pPr>
            <a:r>
              <a:rPr lang="en-NG" sz="1800" b="1" kern="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Overall trend</a:t>
            </a:r>
            <a:r>
              <a:rPr lang="en-NG" sz="1800" kern="0" dirty="0">
                <a:solidFill>
                  <a:srgbClr val="FF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NG" sz="1800" b="1" kern="0" dirty="0">
                <a:effectLst/>
                <a:latin typeface="Times New Roman" panose="02020603050405020304" pitchFamily="18" charset="0"/>
                <a:ea typeface="Times New Roman" panose="02020603050405020304" pitchFamily="18" charset="0"/>
                <a:cs typeface="Times New Roman" panose="02020603050405020304" pitchFamily="18" charset="0"/>
              </a:rPr>
              <a:t>(2020–2023): Growth → Decline → Recovery — with 2023 showing clear signs of renewed momentum</a:t>
            </a:r>
            <a:endParaRPr lang="en-NG" sz="1800" b="1" kern="100" dirty="0">
              <a:effectLst/>
              <a:latin typeface="Aptos" panose="02110004020202020204"/>
              <a:ea typeface="Aptos" panose="02110004020202020204"/>
              <a:cs typeface="Times New Roman" panose="02020603050405020304" pitchFamily="18" charset="0"/>
            </a:endParaRPr>
          </a:p>
        </p:txBody>
      </p:sp>
    </p:spTree>
    <p:extLst>
      <p:ext uri="{BB962C8B-B14F-4D97-AF65-F5344CB8AC3E}">
        <p14:creationId xmlns:p14="http://schemas.microsoft.com/office/powerpoint/2010/main" val="1709831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7C3C847E-289B-68B2-C80D-1A735310DFD8}"/>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55478038-311B-AE01-F2AA-07BDCD79C8FA}"/>
              </a:ext>
            </a:extLst>
          </p:cNvPr>
          <p:cNvSpPr/>
          <p:nvPr/>
        </p:nvSpPr>
        <p:spPr>
          <a:xfrm>
            <a:off x="160094" y="4662486"/>
            <a:ext cx="11871811" cy="1852647"/>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D261C51C-8815-2E62-1544-044318C4A91D}"/>
              </a:ext>
            </a:extLst>
          </p:cNvPr>
          <p:cNvSpPr txBox="1"/>
          <p:nvPr/>
        </p:nvSpPr>
        <p:spPr>
          <a:xfrm>
            <a:off x="478832" y="130119"/>
            <a:ext cx="5617167" cy="461665"/>
          </a:xfrm>
          <a:prstGeom prst="rect">
            <a:avLst/>
          </a:prstGeom>
          <a:noFill/>
        </p:spPr>
        <p:txBody>
          <a:bodyPr wrap="square" rtlCol="0">
            <a:spAutoFit/>
          </a:bodyPr>
          <a:lstStyle/>
          <a:p>
            <a:r>
              <a:rPr lang="en-US" sz="2400" b="1" dirty="0">
                <a:solidFill>
                  <a:srgbClr val="FF0000"/>
                </a:solidFill>
              </a:rPr>
              <a:t>5. Top Market Zone Performance Analysis</a:t>
            </a:r>
          </a:p>
        </p:txBody>
      </p:sp>
      <p:cxnSp>
        <p:nvCxnSpPr>
          <p:cNvPr id="3" name="Straight Connector 2">
            <a:extLst>
              <a:ext uri="{FF2B5EF4-FFF2-40B4-BE49-F238E27FC236}">
                <a16:creationId xmlns:a16="http://schemas.microsoft.com/office/drawing/2014/main" id="{2EDDD647-8C41-D711-6C72-3BC419B61801}"/>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456375D8-C511-8515-DE3C-E9D0AF82A911}"/>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6F83D15C-DF16-B1E3-69C9-C5313B865B8E}"/>
              </a:ext>
            </a:extLst>
          </p:cNvPr>
          <p:cNvSpPr txBox="1"/>
          <p:nvPr/>
        </p:nvSpPr>
        <p:spPr>
          <a:xfrm>
            <a:off x="11039856" y="6603460"/>
            <a:ext cx="384048" cy="261610"/>
          </a:xfrm>
          <a:prstGeom prst="rect">
            <a:avLst/>
          </a:prstGeom>
          <a:noFill/>
        </p:spPr>
        <p:txBody>
          <a:bodyPr wrap="square" rtlCol="0">
            <a:spAutoFit/>
          </a:bodyPr>
          <a:lstStyle/>
          <a:p>
            <a:r>
              <a:rPr lang="en-US" sz="1100" b="1" dirty="0"/>
              <a:t>14  </a:t>
            </a:r>
            <a:endParaRPr lang="en-NG" sz="1100" b="1" dirty="0"/>
          </a:p>
        </p:txBody>
      </p:sp>
      <p:sp>
        <p:nvSpPr>
          <p:cNvPr id="14" name="TextBox 13">
            <a:extLst>
              <a:ext uri="{FF2B5EF4-FFF2-40B4-BE49-F238E27FC236}">
                <a16:creationId xmlns:a16="http://schemas.microsoft.com/office/drawing/2014/main" id="{DF8C0E19-CA28-A0FB-70EB-051A8A072D9E}"/>
              </a:ext>
            </a:extLst>
          </p:cNvPr>
          <p:cNvSpPr txBox="1"/>
          <p:nvPr/>
        </p:nvSpPr>
        <p:spPr>
          <a:xfrm>
            <a:off x="7587048" y="241746"/>
            <a:ext cx="3579341" cy="584775"/>
          </a:xfrm>
          <a:prstGeom prst="rect">
            <a:avLst/>
          </a:prstGeom>
          <a:noFill/>
        </p:spPr>
        <p:txBody>
          <a:bodyPr wrap="square" rtlCol="0">
            <a:spAutoFit/>
          </a:bodyPr>
          <a:lstStyle/>
          <a:p>
            <a:r>
              <a:rPr lang="en-US" sz="1600" i="1" dirty="0">
                <a:solidFill>
                  <a:srgbClr val="FF0000"/>
                </a:solidFill>
              </a:rPr>
              <a:t>How do revenue and profitability differ across various market zones?</a:t>
            </a:r>
          </a:p>
        </p:txBody>
      </p:sp>
      <p:sp>
        <p:nvSpPr>
          <p:cNvPr id="15" name="Rectangle: Rounded Corners 14">
            <a:extLst>
              <a:ext uri="{FF2B5EF4-FFF2-40B4-BE49-F238E27FC236}">
                <a16:creationId xmlns:a16="http://schemas.microsoft.com/office/drawing/2014/main" id="{E41AA708-C04B-DD57-8536-5B0D2254D46A}"/>
              </a:ext>
            </a:extLst>
          </p:cNvPr>
          <p:cNvSpPr/>
          <p:nvPr/>
        </p:nvSpPr>
        <p:spPr>
          <a:xfrm>
            <a:off x="7310756" y="215580"/>
            <a:ext cx="4230095" cy="637108"/>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DA3FF6F2-CCC6-52DD-280F-7D96061EEA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416" y="4662486"/>
            <a:ext cx="751557" cy="616228"/>
          </a:xfrm>
          <a:prstGeom prst="rect">
            <a:avLst/>
          </a:prstGeom>
        </p:spPr>
      </p:pic>
      <p:cxnSp>
        <p:nvCxnSpPr>
          <p:cNvPr id="20" name="Straight Connector 19">
            <a:extLst>
              <a:ext uri="{FF2B5EF4-FFF2-40B4-BE49-F238E27FC236}">
                <a16:creationId xmlns:a16="http://schemas.microsoft.com/office/drawing/2014/main" id="{2FC4F7AB-8516-BC55-76E9-9B0FE20A36F8}"/>
              </a:ext>
            </a:extLst>
          </p:cNvPr>
          <p:cNvCxnSpPr>
            <a:cxnSpLocks/>
          </p:cNvCxnSpPr>
          <p:nvPr/>
        </p:nvCxnSpPr>
        <p:spPr>
          <a:xfrm>
            <a:off x="446222" y="5339233"/>
            <a:ext cx="2399848"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D010B4F9-EF41-EF55-B128-773F80EC42C7}"/>
              </a:ext>
            </a:extLst>
          </p:cNvPr>
          <p:cNvSpPr txBox="1"/>
          <p:nvPr/>
        </p:nvSpPr>
        <p:spPr>
          <a:xfrm>
            <a:off x="943237" y="4891637"/>
            <a:ext cx="2035886"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pic>
        <p:nvPicPr>
          <p:cNvPr id="10" name="Picture 9">
            <a:extLst>
              <a:ext uri="{FF2B5EF4-FFF2-40B4-BE49-F238E27FC236}">
                <a16:creationId xmlns:a16="http://schemas.microsoft.com/office/drawing/2014/main" id="{D57494B1-C8C3-28C9-035D-3C8178049B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89" y="983167"/>
            <a:ext cx="5815583" cy="3462887"/>
          </a:xfrm>
          <a:prstGeom prst="rect">
            <a:avLst/>
          </a:prstGeom>
        </p:spPr>
      </p:pic>
      <p:pic>
        <p:nvPicPr>
          <p:cNvPr id="13" name="Picture 12">
            <a:extLst>
              <a:ext uri="{FF2B5EF4-FFF2-40B4-BE49-F238E27FC236}">
                <a16:creationId xmlns:a16="http://schemas.microsoft.com/office/drawing/2014/main" id="{F39FC07A-CB65-E8E6-F587-5CE0C0361A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6320" y="977047"/>
            <a:ext cx="5815585" cy="3462887"/>
          </a:xfrm>
          <a:prstGeom prst="rect">
            <a:avLst/>
          </a:prstGeom>
        </p:spPr>
      </p:pic>
      <p:sp>
        <p:nvSpPr>
          <p:cNvPr id="24" name="TextBox 23">
            <a:extLst>
              <a:ext uri="{FF2B5EF4-FFF2-40B4-BE49-F238E27FC236}">
                <a16:creationId xmlns:a16="http://schemas.microsoft.com/office/drawing/2014/main" id="{51611B0D-6D0D-1FCE-C577-AEF3E54FDB3F}"/>
              </a:ext>
            </a:extLst>
          </p:cNvPr>
          <p:cNvSpPr txBox="1"/>
          <p:nvPr/>
        </p:nvSpPr>
        <p:spPr>
          <a:xfrm>
            <a:off x="386249" y="5446382"/>
            <a:ext cx="3429532" cy="1015663"/>
          </a:xfrm>
          <a:prstGeom prst="rect">
            <a:avLst/>
          </a:prstGeom>
          <a:noFill/>
        </p:spPr>
        <p:txBody>
          <a:bodyPr wrap="square" rtlCol="0">
            <a:spAutoFit/>
          </a:bodyPr>
          <a:lstStyle/>
          <a:p>
            <a:pPr marL="342900" indent="-342900">
              <a:buFont typeface="Wingdings" panose="05000000000000000000" pitchFamily="2" charset="2"/>
              <a:buChar char="ü"/>
            </a:pPr>
            <a:r>
              <a:rPr lang="en-NG" sz="2000" b="1" dirty="0">
                <a:effectLst/>
                <a:latin typeface="Aptos" panose="02110004020202020204"/>
                <a:ea typeface="Aptos" panose="02110004020202020204"/>
                <a:cs typeface="Times New Roman" panose="02020603050405020304" pitchFamily="18" charset="0"/>
              </a:rPr>
              <a:t>North-Central</a:t>
            </a:r>
            <a:r>
              <a:rPr lang="en-NG" sz="2000" dirty="0">
                <a:effectLst/>
                <a:latin typeface="Aptos" panose="02110004020202020204"/>
                <a:ea typeface="Aptos" panose="02110004020202020204"/>
                <a:cs typeface="Times New Roman" panose="02020603050405020304" pitchFamily="18" charset="0"/>
              </a:rPr>
              <a:t> </a:t>
            </a:r>
            <a:r>
              <a:rPr lang="en-NG" sz="2000" b="1" dirty="0">
                <a:effectLst/>
                <a:latin typeface="Aptos" panose="02110004020202020204"/>
                <a:ea typeface="Aptos" panose="02110004020202020204"/>
                <a:cs typeface="Times New Roman" panose="02020603050405020304" pitchFamily="18" charset="0"/>
              </a:rPr>
              <a:t>Reigns </a:t>
            </a:r>
            <a:r>
              <a:rPr lang="en-NG" sz="2000" b="1" dirty="0">
                <a:latin typeface="Aptos" panose="02110004020202020204"/>
                <a:cs typeface="Times New Roman" panose="02020603050405020304" pitchFamily="18" charset="0"/>
              </a:rPr>
              <a:t>Supreme</a:t>
            </a:r>
            <a:r>
              <a:rPr lang="en-US" sz="2000" b="1" dirty="0">
                <a:latin typeface="Aptos" panose="02110004020202020204"/>
                <a:cs typeface="Times New Roman" panose="02020603050405020304" pitchFamily="18" charset="0"/>
              </a:rPr>
              <a:t> with over </a:t>
            </a:r>
            <a:r>
              <a:rPr lang="en-NG" sz="2000" b="1" dirty="0">
                <a:latin typeface="Aptos" panose="02110004020202020204"/>
                <a:cs typeface="Times New Roman" panose="02020603050405020304" pitchFamily="18" charset="0"/>
              </a:rPr>
              <a:t>$701M</a:t>
            </a:r>
            <a:r>
              <a:rPr lang="en-US" sz="2000" b="1" dirty="0">
                <a:latin typeface="Aptos" panose="02110004020202020204"/>
                <a:cs typeface="Times New Roman" panose="02020603050405020304" pitchFamily="18" charset="0"/>
              </a:rPr>
              <a:t> Revenue &amp; </a:t>
            </a:r>
            <a:r>
              <a:rPr lang="en-NG" sz="2000" b="1" dirty="0">
                <a:latin typeface="Aptos" panose="02110004020202020204"/>
                <a:cs typeface="Times New Roman" panose="02020603050405020304" pitchFamily="18" charset="0"/>
              </a:rPr>
              <a:t> </a:t>
            </a:r>
            <a:r>
              <a:rPr lang="en-US" sz="2000" b="1" dirty="0">
                <a:latin typeface="Aptos" panose="02110004020202020204"/>
                <a:cs typeface="Times New Roman" panose="02020603050405020304" pitchFamily="18" charset="0"/>
              </a:rPr>
              <a:t>$16.99 M Profit</a:t>
            </a:r>
            <a:endParaRPr lang="en-NG" sz="2000" b="1" dirty="0">
              <a:latin typeface="Aptos" panose="02110004020202020204"/>
              <a:cs typeface="Times New Roman" panose="02020603050405020304" pitchFamily="18" charset="0"/>
            </a:endParaRPr>
          </a:p>
        </p:txBody>
      </p:sp>
      <p:sp>
        <p:nvSpPr>
          <p:cNvPr id="25" name="Rectangle: Rounded Corners 24">
            <a:extLst>
              <a:ext uri="{FF2B5EF4-FFF2-40B4-BE49-F238E27FC236}">
                <a16:creationId xmlns:a16="http://schemas.microsoft.com/office/drawing/2014/main" id="{2A3EB81A-466E-E8FC-7D1D-33F68502FFAF}"/>
              </a:ext>
            </a:extLst>
          </p:cNvPr>
          <p:cNvSpPr/>
          <p:nvPr/>
        </p:nvSpPr>
        <p:spPr>
          <a:xfrm flipH="1">
            <a:off x="4161244" y="4926504"/>
            <a:ext cx="45719" cy="143223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6" name="TextBox 25">
            <a:extLst>
              <a:ext uri="{FF2B5EF4-FFF2-40B4-BE49-F238E27FC236}">
                <a16:creationId xmlns:a16="http://schemas.microsoft.com/office/drawing/2014/main" id="{329ABB8E-576E-AE9F-E9D8-56BB20802726}"/>
              </a:ext>
            </a:extLst>
          </p:cNvPr>
          <p:cNvSpPr txBox="1"/>
          <p:nvPr/>
        </p:nvSpPr>
        <p:spPr>
          <a:xfrm>
            <a:off x="4447867" y="4684138"/>
            <a:ext cx="7357884" cy="1799210"/>
          </a:xfrm>
          <a:prstGeom prst="rect">
            <a:avLst/>
          </a:prstGeom>
          <a:noFill/>
        </p:spPr>
        <p:txBody>
          <a:bodyPr wrap="square" rtlCol="0">
            <a:spAutoFit/>
          </a:bodyPr>
          <a:lstStyle/>
          <a:p>
            <a:pPr marL="285750" lvl="0" indent="-285750">
              <a:lnSpc>
                <a:spcPct val="115000"/>
              </a:lnSpc>
              <a:spcAft>
                <a:spcPts val="800"/>
              </a:spcAft>
              <a:buSzPts val="1000"/>
              <a:buFont typeface="Wingdings" panose="05000000000000000000" pitchFamily="2" charset="2"/>
              <a:buChar char="Ø"/>
              <a:tabLst>
                <a:tab pos="457200" algn="l"/>
              </a:tabLst>
            </a:pPr>
            <a:r>
              <a:rPr lang="en-NG" sz="1600" b="1" kern="100" dirty="0">
                <a:effectLst/>
                <a:ea typeface="Aptos" panose="02110004020202020204"/>
                <a:cs typeface="Times New Roman" panose="02020603050405020304" pitchFamily="18" charset="0"/>
              </a:rPr>
              <a:t>North-Central</a:t>
            </a:r>
            <a:r>
              <a:rPr lang="en-NG" sz="1600" kern="100" dirty="0">
                <a:effectLst/>
                <a:ea typeface="Aptos" panose="02110004020202020204"/>
                <a:cs typeface="Times New Roman" panose="02020603050405020304" pitchFamily="18" charset="0"/>
              </a:rPr>
              <a:t> leads with $701M revenue, followed by </a:t>
            </a:r>
            <a:r>
              <a:rPr lang="en-NG" sz="1600" b="1" kern="100" dirty="0">
                <a:effectLst/>
                <a:ea typeface="Aptos" panose="02110004020202020204"/>
                <a:cs typeface="Times New Roman" panose="02020603050405020304" pitchFamily="18" charset="0"/>
              </a:rPr>
              <a:t>South-West</a:t>
            </a:r>
            <a:r>
              <a:rPr lang="en-NG" sz="1600" kern="100" dirty="0">
                <a:effectLst/>
                <a:ea typeface="Aptos" panose="02110004020202020204"/>
                <a:cs typeface="Times New Roman" panose="02020603050405020304" pitchFamily="18" charset="0"/>
              </a:rPr>
              <a:t> ($217M).</a:t>
            </a:r>
            <a:r>
              <a:rPr lang="en-US" sz="1600" kern="100" dirty="0">
                <a:effectLst/>
                <a:ea typeface="Aptos" panose="02110004020202020204"/>
                <a:cs typeface="Times New Roman" panose="02020603050405020304" pitchFamily="18" charset="0"/>
              </a:rPr>
              <a:t> </a:t>
            </a:r>
            <a:r>
              <a:rPr lang="en-NG" sz="1600" kern="100" dirty="0">
                <a:effectLst/>
                <a:ea typeface="Aptos" panose="02110004020202020204"/>
                <a:cs typeface="Times New Roman" panose="02020603050405020304" pitchFamily="18" charset="0"/>
              </a:rPr>
              <a:t>Together, they account for </a:t>
            </a:r>
            <a:r>
              <a:rPr lang="en-NG" sz="1600" b="1" kern="100" dirty="0">
                <a:effectLst/>
                <a:ea typeface="Aptos" panose="02110004020202020204"/>
                <a:cs typeface="Times New Roman" panose="02020603050405020304" pitchFamily="18" charset="0"/>
              </a:rPr>
              <a:t>over 70%</a:t>
            </a:r>
            <a:r>
              <a:rPr lang="en-NG" sz="1600" kern="100" dirty="0">
                <a:effectLst/>
                <a:ea typeface="Aptos" panose="02110004020202020204"/>
                <a:cs typeface="Times New Roman" panose="02020603050405020304" pitchFamily="18" charset="0"/>
              </a:rPr>
              <a:t> of total revenue.</a:t>
            </a:r>
            <a:endParaRPr lang="en-US" sz="1600" kern="100" dirty="0">
              <a:effectLst/>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effectLst/>
                <a:ea typeface="Aptos" panose="02110004020202020204"/>
                <a:cs typeface="Times New Roman" panose="02020603050405020304" pitchFamily="18" charset="0"/>
              </a:rPr>
              <a:t>North-West</a:t>
            </a:r>
            <a:r>
              <a:rPr lang="en-NG" sz="1600" kern="100" dirty="0">
                <a:effectLst/>
                <a:ea typeface="Aptos" panose="02110004020202020204"/>
                <a:cs typeface="Times New Roman" panose="02020603050405020304" pitchFamily="18" charset="0"/>
              </a:rPr>
              <a:t> comes in third at $188.94 million, suggesting room for growth.</a:t>
            </a:r>
          </a:p>
          <a:p>
            <a:pPr marL="285750" indent="-285750">
              <a:lnSpc>
                <a:spcPct val="115000"/>
              </a:lnSpc>
              <a:spcAft>
                <a:spcPts val="800"/>
              </a:spcAft>
              <a:buFont typeface="Wingdings" panose="05000000000000000000" pitchFamily="2" charset="2"/>
              <a:buChar char="Ø"/>
            </a:pPr>
            <a:r>
              <a:rPr lang="en-NG" sz="1600" b="1" kern="100" dirty="0">
                <a:effectLst/>
                <a:ea typeface="Aptos" panose="02110004020202020204"/>
                <a:cs typeface="Times New Roman" panose="02020603050405020304" pitchFamily="18" charset="0"/>
              </a:rPr>
              <a:t>South-East </a:t>
            </a:r>
            <a:r>
              <a:rPr lang="en-NG" sz="1600" kern="100" dirty="0">
                <a:effectLst/>
                <a:ea typeface="Aptos" panose="02110004020202020204"/>
                <a:cs typeface="Times New Roman" panose="02020603050405020304" pitchFamily="18" charset="0"/>
              </a:rPr>
              <a:t>shows moderate performance with $90.85 million</a:t>
            </a:r>
            <a:r>
              <a:rPr lang="en-US" sz="1600" kern="100" dirty="0">
                <a:effectLst/>
                <a:ea typeface="Aptos" panose="02110004020202020204"/>
                <a:cs typeface="Times New Roman" panose="02020603050405020304" pitchFamily="18" charset="0"/>
              </a:rPr>
              <a:t>.</a:t>
            </a:r>
            <a:endParaRPr lang="en-NG" sz="1600" kern="100" dirty="0">
              <a:effectLst/>
              <a:ea typeface="Aptos" panose="02110004020202020204"/>
              <a:cs typeface="Times New Roman" panose="02020603050405020304" pitchFamily="18" charset="0"/>
            </a:endParaRPr>
          </a:p>
          <a:p>
            <a:pPr marL="285750" lvl="0" indent="-285750">
              <a:lnSpc>
                <a:spcPct val="115000"/>
              </a:lnSpc>
              <a:spcAft>
                <a:spcPts val="800"/>
              </a:spcAft>
              <a:buSzPts val="1000"/>
              <a:buFont typeface="Wingdings" panose="05000000000000000000" pitchFamily="2" charset="2"/>
              <a:buChar char="Ø"/>
              <a:tabLst>
                <a:tab pos="457200" algn="l"/>
              </a:tabLst>
            </a:pPr>
            <a:r>
              <a:rPr lang="en-NG" sz="1600" b="1" kern="100" dirty="0">
                <a:effectLst/>
                <a:ea typeface="Aptos" panose="02110004020202020204"/>
                <a:cs typeface="Times New Roman" panose="02020603050405020304" pitchFamily="18" charset="0"/>
              </a:rPr>
              <a:t>North-East</a:t>
            </a:r>
            <a:r>
              <a:rPr lang="en-NG" sz="1600" kern="100" dirty="0">
                <a:effectLst/>
                <a:ea typeface="Aptos" panose="02110004020202020204"/>
                <a:cs typeface="Times New Roman" panose="02020603050405020304" pitchFamily="18" charset="0"/>
              </a:rPr>
              <a:t> and </a:t>
            </a:r>
            <a:r>
              <a:rPr lang="en-NG" sz="1600" b="1" kern="100" dirty="0">
                <a:effectLst/>
                <a:ea typeface="Aptos" panose="02110004020202020204"/>
                <a:cs typeface="Times New Roman" panose="02020603050405020304" pitchFamily="18" charset="0"/>
              </a:rPr>
              <a:t>South-South</a:t>
            </a:r>
            <a:r>
              <a:rPr lang="en-NG" sz="1600" kern="100" dirty="0">
                <a:effectLst/>
                <a:ea typeface="Aptos" panose="02110004020202020204"/>
                <a:cs typeface="Times New Roman" panose="02020603050405020304" pitchFamily="18" charset="0"/>
              </a:rPr>
              <a:t> lag significantly</a:t>
            </a:r>
            <a:r>
              <a:rPr lang="en-US" sz="1600" kern="100" dirty="0">
                <a:effectLst/>
                <a:ea typeface="Aptos" panose="02110004020202020204"/>
                <a:cs typeface="Times New Roman" panose="02020603050405020304" pitchFamily="18" charset="0"/>
              </a:rPr>
              <a:t>, they accounted for a total of </a:t>
            </a:r>
            <a:r>
              <a:rPr lang="en-NG" sz="1600" kern="100" dirty="0">
                <a:effectLst/>
                <a:ea typeface="Aptos" panose="02110004020202020204"/>
                <a:cs typeface="Times New Roman" panose="02020603050405020304" pitchFamily="18" charset="0"/>
              </a:rPr>
              <a:t>$30M</a:t>
            </a:r>
            <a:r>
              <a:rPr lang="en-US" sz="1600" kern="100" dirty="0">
                <a:effectLst/>
                <a:ea typeface="Aptos" panose="02110004020202020204"/>
                <a:cs typeface="Times New Roman" panose="02020603050405020304" pitchFamily="18" charset="0"/>
              </a:rPr>
              <a:t>.</a:t>
            </a:r>
            <a:endParaRPr lang="en-NG" sz="1600" kern="100" dirty="0">
              <a:effectLst/>
              <a:ea typeface="Aptos" panose="02110004020202020204"/>
              <a:cs typeface="Times New Roman" panose="02020603050405020304" pitchFamily="18" charset="0"/>
            </a:endParaRPr>
          </a:p>
        </p:txBody>
      </p:sp>
      <p:cxnSp>
        <p:nvCxnSpPr>
          <p:cNvPr id="5" name="Straight Connector 4">
            <a:extLst>
              <a:ext uri="{FF2B5EF4-FFF2-40B4-BE49-F238E27FC236}">
                <a16:creationId xmlns:a16="http://schemas.microsoft.com/office/drawing/2014/main" id="{767BF2EA-6285-A985-1B08-F8B42B92952D}"/>
              </a:ext>
            </a:extLst>
          </p:cNvPr>
          <p:cNvCxnSpPr>
            <a:cxnSpLocks/>
          </p:cNvCxnSpPr>
          <p:nvPr/>
        </p:nvCxnSpPr>
        <p:spPr>
          <a:xfrm>
            <a:off x="1131570" y="497768"/>
            <a:ext cx="6179186"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0195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504D3AAD-8B80-0426-618F-52FCA7BFB6A1}"/>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5EB7F827-EB98-FBA9-D3DD-31DF79E400F5}"/>
              </a:ext>
            </a:extLst>
          </p:cNvPr>
          <p:cNvSpPr/>
          <p:nvPr/>
        </p:nvSpPr>
        <p:spPr>
          <a:xfrm>
            <a:off x="160094" y="4662486"/>
            <a:ext cx="11871811" cy="1852647"/>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FEB71CFC-860E-DA68-2243-7535FFB94670}"/>
              </a:ext>
            </a:extLst>
          </p:cNvPr>
          <p:cNvSpPr txBox="1"/>
          <p:nvPr/>
        </p:nvSpPr>
        <p:spPr>
          <a:xfrm>
            <a:off x="478832" y="130119"/>
            <a:ext cx="6653488" cy="461665"/>
          </a:xfrm>
          <a:prstGeom prst="rect">
            <a:avLst/>
          </a:prstGeom>
          <a:noFill/>
        </p:spPr>
        <p:txBody>
          <a:bodyPr wrap="square" rtlCol="0">
            <a:spAutoFit/>
          </a:bodyPr>
          <a:lstStyle/>
          <a:p>
            <a:r>
              <a:rPr lang="en-US" sz="2400" b="1" dirty="0">
                <a:solidFill>
                  <a:srgbClr val="FF0000"/>
                </a:solidFill>
              </a:rPr>
              <a:t>6. Product Type Revenue and Profitability Analysis</a:t>
            </a:r>
          </a:p>
        </p:txBody>
      </p:sp>
      <p:cxnSp>
        <p:nvCxnSpPr>
          <p:cNvPr id="3" name="Straight Connector 2">
            <a:extLst>
              <a:ext uri="{FF2B5EF4-FFF2-40B4-BE49-F238E27FC236}">
                <a16:creationId xmlns:a16="http://schemas.microsoft.com/office/drawing/2014/main" id="{999786E4-D255-1A89-2FE3-1197C03D4838}"/>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66933C2-C726-587D-CD1E-54FE326280F3}"/>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E79ECD56-F57E-CCCD-4F36-D0DE637E1102}"/>
              </a:ext>
            </a:extLst>
          </p:cNvPr>
          <p:cNvSpPr txBox="1"/>
          <p:nvPr/>
        </p:nvSpPr>
        <p:spPr>
          <a:xfrm>
            <a:off x="11039856" y="6603460"/>
            <a:ext cx="384048" cy="261610"/>
          </a:xfrm>
          <a:prstGeom prst="rect">
            <a:avLst/>
          </a:prstGeom>
          <a:noFill/>
        </p:spPr>
        <p:txBody>
          <a:bodyPr wrap="square" rtlCol="0">
            <a:spAutoFit/>
          </a:bodyPr>
          <a:lstStyle/>
          <a:p>
            <a:r>
              <a:rPr lang="en-US" sz="1100" b="1" dirty="0"/>
              <a:t>15  </a:t>
            </a:r>
            <a:endParaRPr lang="en-NG" sz="1100" b="1" dirty="0"/>
          </a:p>
        </p:txBody>
      </p:sp>
      <p:sp>
        <p:nvSpPr>
          <p:cNvPr id="14" name="TextBox 13">
            <a:extLst>
              <a:ext uri="{FF2B5EF4-FFF2-40B4-BE49-F238E27FC236}">
                <a16:creationId xmlns:a16="http://schemas.microsoft.com/office/drawing/2014/main" id="{699E8C43-BB7D-D52D-9D00-9A4B66A97465}"/>
              </a:ext>
            </a:extLst>
          </p:cNvPr>
          <p:cNvSpPr txBox="1"/>
          <p:nvPr/>
        </p:nvSpPr>
        <p:spPr>
          <a:xfrm>
            <a:off x="8066837" y="232031"/>
            <a:ext cx="3248863" cy="584775"/>
          </a:xfrm>
          <a:prstGeom prst="rect">
            <a:avLst/>
          </a:prstGeom>
          <a:noFill/>
        </p:spPr>
        <p:txBody>
          <a:bodyPr wrap="square" rtlCol="0">
            <a:spAutoFit/>
          </a:bodyPr>
          <a:lstStyle/>
          <a:p>
            <a:r>
              <a:rPr lang="en-US" sz="1600" i="1" dirty="0">
                <a:solidFill>
                  <a:srgbClr val="FF0000"/>
                </a:solidFill>
              </a:rPr>
              <a:t>How do revenue and profit vary across different product types?</a:t>
            </a:r>
          </a:p>
        </p:txBody>
      </p:sp>
      <p:sp>
        <p:nvSpPr>
          <p:cNvPr id="15" name="Rectangle: Rounded Corners 14">
            <a:extLst>
              <a:ext uri="{FF2B5EF4-FFF2-40B4-BE49-F238E27FC236}">
                <a16:creationId xmlns:a16="http://schemas.microsoft.com/office/drawing/2014/main" id="{8C18C955-B900-559E-E5E9-6F9B1E197666}"/>
              </a:ext>
            </a:extLst>
          </p:cNvPr>
          <p:cNvSpPr/>
          <p:nvPr/>
        </p:nvSpPr>
        <p:spPr>
          <a:xfrm>
            <a:off x="7681489" y="215579"/>
            <a:ext cx="3908531" cy="637108"/>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6BA51506-E89D-5C60-028C-E84D95203A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416" y="4662486"/>
            <a:ext cx="751557" cy="616228"/>
          </a:xfrm>
          <a:prstGeom prst="rect">
            <a:avLst/>
          </a:prstGeom>
        </p:spPr>
      </p:pic>
      <p:cxnSp>
        <p:nvCxnSpPr>
          <p:cNvPr id="20" name="Straight Connector 19">
            <a:extLst>
              <a:ext uri="{FF2B5EF4-FFF2-40B4-BE49-F238E27FC236}">
                <a16:creationId xmlns:a16="http://schemas.microsoft.com/office/drawing/2014/main" id="{105C2C37-7321-8EC9-3DE6-B5A2ABCD435C}"/>
              </a:ext>
            </a:extLst>
          </p:cNvPr>
          <p:cNvCxnSpPr>
            <a:cxnSpLocks/>
          </p:cNvCxnSpPr>
          <p:nvPr/>
        </p:nvCxnSpPr>
        <p:spPr>
          <a:xfrm>
            <a:off x="446222" y="5339233"/>
            <a:ext cx="2411278"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3D8B0F03-15B6-03BE-2D46-326E2156E0A6}"/>
              </a:ext>
            </a:extLst>
          </p:cNvPr>
          <p:cNvSpPr txBox="1"/>
          <p:nvPr/>
        </p:nvSpPr>
        <p:spPr>
          <a:xfrm>
            <a:off x="943237" y="4891637"/>
            <a:ext cx="2035886"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sp>
        <p:nvSpPr>
          <p:cNvPr id="24" name="TextBox 23">
            <a:extLst>
              <a:ext uri="{FF2B5EF4-FFF2-40B4-BE49-F238E27FC236}">
                <a16:creationId xmlns:a16="http://schemas.microsoft.com/office/drawing/2014/main" id="{1F727F06-3297-2DD5-1BA8-34D4FA238885}"/>
              </a:ext>
            </a:extLst>
          </p:cNvPr>
          <p:cNvSpPr txBox="1"/>
          <p:nvPr/>
        </p:nvSpPr>
        <p:spPr>
          <a:xfrm>
            <a:off x="313406" y="5433420"/>
            <a:ext cx="4122730" cy="1015663"/>
          </a:xfrm>
          <a:prstGeom prst="rect">
            <a:avLst/>
          </a:prstGeom>
          <a:noFill/>
        </p:spPr>
        <p:txBody>
          <a:bodyPr wrap="square" rtlCol="0">
            <a:spAutoFit/>
          </a:bodyPr>
          <a:lstStyle/>
          <a:p>
            <a:pPr marL="342900" indent="-342900">
              <a:buFont typeface="Wingdings" panose="05000000000000000000" pitchFamily="2" charset="2"/>
              <a:buChar char="ü"/>
            </a:pPr>
            <a:r>
              <a:rPr lang="en-US" sz="2000" b="1" dirty="0"/>
              <a:t>Own Brand Breaks the Charts: Leading with $477.6M Revenue and $12.3M Profit</a:t>
            </a:r>
            <a:endParaRPr lang="en-NG" sz="2000" b="1" dirty="0"/>
          </a:p>
        </p:txBody>
      </p:sp>
      <p:sp>
        <p:nvSpPr>
          <p:cNvPr id="25" name="Rectangle: Rounded Corners 24">
            <a:extLst>
              <a:ext uri="{FF2B5EF4-FFF2-40B4-BE49-F238E27FC236}">
                <a16:creationId xmlns:a16="http://schemas.microsoft.com/office/drawing/2014/main" id="{DEC835F1-FBAC-7DA6-4897-E847DF7935D6}"/>
              </a:ext>
            </a:extLst>
          </p:cNvPr>
          <p:cNvSpPr/>
          <p:nvPr/>
        </p:nvSpPr>
        <p:spPr>
          <a:xfrm flipH="1">
            <a:off x="4804848" y="4899866"/>
            <a:ext cx="45719" cy="143223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6" name="TextBox 25">
            <a:extLst>
              <a:ext uri="{FF2B5EF4-FFF2-40B4-BE49-F238E27FC236}">
                <a16:creationId xmlns:a16="http://schemas.microsoft.com/office/drawing/2014/main" id="{A4212434-65F7-E9EC-AB16-080940018424}"/>
              </a:ext>
            </a:extLst>
          </p:cNvPr>
          <p:cNvSpPr txBox="1"/>
          <p:nvPr/>
        </p:nvSpPr>
        <p:spPr>
          <a:xfrm>
            <a:off x="5219279" y="4899866"/>
            <a:ext cx="6383844" cy="1413464"/>
          </a:xfrm>
          <a:prstGeom prst="rect">
            <a:avLst/>
          </a:prstGeom>
          <a:noFill/>
        </p:spPr>
        <p:txBody>
          <a:bodyPr wrap="square" rtlCol="0">
            <a:spAutoFit/>
          </a:bodyPr>
          <a:lstStyle/>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Own Brand</a:t>
            </a:r>
            <a:r>
              <a:rPr lang="en-NG" sz="1600" kern="100" dirty="0">
                <a:effectLst/>
                <a:latin typeface="Aptos" panose="02110004020202020204"/>
                <a:ea typeface="Aptos" panose="02110004020202020204"/>
                <a:cs typeface="Times New Roman" panose="02020603050405020304" pitchFamily="18" charset="0"/>
              </a:rPr>
              <a:t> leads with $477M revenue and $12.3M profit—highest across the board.</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Wholesale Goods</a:t>
            </a:r>
            <a:r>
              <a:rPr lang="en-NG" sz="1600" kern="100" dirty="0">
                <a:effectLst/>
                <a:latin typeface="Aptos" panose="02110004020202020204"/>
                <a:ea typeface="Aptos" panose="02110004020202020204"/>
                <a:cs typeface="Times New Roman" panose="02020603050405020304" pitchFamily="18" charset="0"/>
              </a:rPr>
              <a:t> delivers high revenue but weaker profit margins.</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Custom-Made</a:t>
            </a:r>
            <a:r>
              <a:rPr lang="en-NG" sz="1600" kern="100" dirty="0">
                <a:effectLst/>
                <a:latin typeface="Aptos" panose="02110004020202020204"/>
                <a:ea typeface="Aptos" panose="02110004020202020204"/>
                <a:cs typeface="Times New Roman" panose="02020603050405020304" pitchFamily="18" charset="0"/>
              </a:rPr>
              <a:t> has lower revenue but strong profit efficiency.</a:t>
            </a:r>
          </a:p>
        </p:txBody>
      </p:sp>
      <p:cxnSp>
        <p:nvCxnSpPr>
          <p:cNvPr id="5" name="Straight Connector 4">
            <a:extLst>
              <a:ext uri="{FF2B5EF4-FFF2-40B4-BE49-F238E27FC236}">
                <a16:creationId xmlns:a16="http://schemas.microsoft.com/office/drawing/2014/main" id="{265E927F-6E40-467C-F522-EBB22CCAAE97}"/>
              </a:ext>
            </a:extLst>
          </p:cNvPr>
          <p:cNvCxnSpPr>
            <a:cxnSpLocks/>
            <a:endCxn id="15" idx="1"/>
          </p:cNvCxnSpPr>
          <p:nvPr/>
        </p:nvCxnSpPr>
        <p:spPr>
          <a:xfrm>
            <a:off x="1131570" y="497768"/>
            <a:ext cx="6549919" cy="36365"/>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214E258B-761B-14A8-E450-46D6F22A78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512" y="959432"/>
            <a:ext cx="5727658" cy="3549427"/>
          </a:xfrm>
          <a:prstGeom prst="rect">
            <a:avLst/>
          </a:prstGeom>
        </p:spPr>
      </p:pic>
      <p:pic>
        <p:nvPicPr>
          <p:cNvPr id="12" name="Picture 11">
            <a:extLst>
              <a:ext uri="{FF2B5EF4-FFF2-40B4-BE49-F238E27FC236}">
                <a16:creationId xmlns:a16="http://schemas.microsoft.com/office/drawing/2014/main" id="{6E132779-5650-9AC6-46D5-00BA2D4B972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3926" y="959432"/>
            <a:ext cx="5727658" cy="3549427"/>
          </a:xfrm>
          <a:prstGeom prst="rect">
            <a:avLst/>
          </a:prstGeom>
        </p:spPr>
      </p:pic>
    </p:spTree>
    <p:extLst>
      <p:ext uri="{BB962C8B-B14F-4D97-AF65-F5344CB8AC3E}">
        <p14:creationId xmlns:p14="http://schemas.microsoft.com/office/powerpoint/2010/main" val="24721102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88305886-7149-C068-A533-1F4C96B6A788}"/>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1A0402D-E3DD-8242-8DEC-306673E5B913}"/>
              </a:ext>
            </a:extLst>
          </p:cNvPr>
          <p:cNvSpPr/>
          <p:nvPr/>
        </p:nvSpPr>
        <p:spPr>
          <a:xfrm>
            <a:off x="6916611" y="1705237"/>
            <a:ext cx="5115294" cy="4695560"/>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925938D3-18B9-4ACD-7432-23E8452D2B85}"/>
              </a:ext>
            </a:extLst>
          </p:cNvPr>
          <p:cNvSpPr txBox="1"/>
          <p:nvPr/>
        </p:nvSpPr>
        <p:spPr>
          <a:xfrm>
            <a:off x="478832" y="130119"/>
            <a:ext cx="7023530" cy="461665"/>
          </a:xfrm>
          <a:prstGeom prst="rect">
            <a:avLst/>
          </a:prstGeom>
          <a:noFill/>
        </p:spPr>
        <p:txBody>
          <a:bodyPr wrap="square" rtlCol="0">
            <a:spAutoFit/>
          </a:bodyPr>
          <a:lstStyle/>
          <a:p>
            <a:r>
              <a:rPr lang="en-US" sz="2400" b="1" dirty="0">
                <a:solidFill>
                  <a:srgbClr val="FF0000"/>
                </a:solidFill>
              </a:rPr>
              <a:t>7. Customer Type Revenue and Profitability Analysis</a:t>
            </a:r>
          </a:p>
        </p:txBody>
      </p:sp>
      <p:sp>
        <p:nvSpPr>
          <p:cNvPr id="5" name="TextBox 4">
            <a:extLst>
              <a:ext uri="{FF2B5EF4-FFF2-40B4-BE49-F238E27FC236}">
                <a16:creationId xmlns:a16="http://schemas.microsoft.com/office/drawing/2014/main" id="{5F48092E-D796-9CAD-A311-FDF59CBB7CEA}"/>
              </a:ext>
            </a:extLst>
          </p:cNvPr>
          <p:cNvSpPr txBox="1"/>
          <p:nvPr/>
        </p:nvSpPr>
        <p:spPr>
          <a:xfrm>
            <a:off x="7162042" y="3698591"/>
            <a:ext cx="4624432" cy="2190087"/>
          </a:xfrm>
          <a:prstGeom prst="rect">
            <a:avLst/>
          </a:prstGeom>
          <a:noFill/>
        </p:spPr>
        <p:txBody>
          <a:bodyPr wrap="square" rtlCol="0">
            <a:spAutoFit/>
          </a:bodyPr>
          <a:lstStyle/>
          <a:p>
            <a:pPr marL="342900" lvl="0" indent="-342900">
              <a:lnSpc>
                <a:spcPct val="115000"/>
              </a:lnSpc>
              <a:spcAft>
                <a:spcPts val="800"/>
              </a:spcAft>
              <a:buSzPts val="1000"/>
              <a:buFont typeface="Wingdings" panose="05000000000000000000" pitchFamily="2" charset="2"/>
              <a:buChar char="Ø"/>
              <a:tabLst>
                <a:tab pos="457200" algn="l"/>
              </a:tabLst>
            </a:pPr>
            <a:r>
              <a:rPr lang="en-NG" sz="1800" b="1" kern="100" dirty="0">
                <a:effectLst/>
                <a:latin typeface="Aptos" panose="02110004020202020204"/>
                <a:ea typeface="Aptos" panose="02110004020202020204"/>
                <a:cs typeface="Times New Roman" panose="02020603050405020304" pitchFamily="18" charset="0"/>
              </a:rPr>
              <a:t>Brick &amp; Mortar</a:t>
            </a:r>
            <a:r>
              <a:rPr lang="en-NG" sz="1800" kern="100" dirty="0">
                <a:effectLst/>
                <a:latin typeface="Aptos" panose="02110004020202020204"/>
                <a:ea typeface="Aptos" panose="02110004020202020204"/>
                <a:cs typeface="Times New Roman" panose="02020603050405020304" pitchFamily="18" charset="0"/>
              </a:rPr>
              <a:t> leads in both revenue and profit.</a:t>
            </a:r>
          </a:p>
          <a:p>
            <a:pPr marL="342900" lvl="0" indent="-342900">
              <a:lnSpc>
                <a:spcPct val="115000"/>
              </a:lnSpc>
              <a:spcAft>
                <a:spcPts val="800"/>
              </a:spcAft>
              <a:buSzPts val="1000"/>
              <a:buFont typeface="Wingdings" panose="05000000000000000000" pitchFamily="2" charset="2"/>
              <a:buChar char="Ø"/>
              <a:tabLst>
                <a:tab pos="457200" algn="l"/>
              </a:tabLst>
            </a:pPr>
            <a:r>
              <a:rPr lang="en-NG" sz="1800" b="1" kern="100" dirty="0">
                <a:effectLst/>
                <a:latin typeface="Aptos" panose="02110004020202020204"/>
                <a:ea typeface="Aptos" panose="02110004020202020204"/>
                <a:cs typeface="Times New Roman" panose="02020603050405020304" pitchFamily="18" charset="0"/>
              </a:rPr>
              <a:t>Click-and-Mortar</a:t>
            </a:r>
            <a:r>
              <a:rPr lang="en-NG" sz="1800" kern="100" dirty="0">
                <a:effectLst/>
                <a:latin typeface="Aptos" panose="02110004020202020204"/>
                <a:ea typeface="Aptos" panose="02110004020202020204"/>
                <a:cs typeface="Times New Roman" panose="02020603050405020304" pitchFamily="18" charset="0"/>
              </a:rPr>
              <a:t> performs well with higher margin efficiency.</a:t>
            </a:r>
          </a:p>
          <a:p>
            <a:pPr marL="342900" lvl="0" indent="-342900">
              <a:lnSpc>
                <a:spcPct val="115000"/>
              </a:lnSpc>
              <a:spcAft>
                <a:spcPts val="800"/>
              </a:spcAft>
              <a:buSzPts val="1000"/>
              <a:buFont typeface="Wingdings" panose="05000000000000000000" pitchFamily="2" charset="2"/>
              <a:buChar char="Ø"/>
              <a:tabLst>
                <a:tab pos="457200" algn="l"/>
              </a:tabLst>
            </a:pPr>
            <a:r>
              <a:rPr lang="en-NG" sz="1800" b="1" kern="100" dirty="0">
                <a:effectLst/>
                <a:latin typeface="Aptos" panose="02110004020202020204"/>
                <a:ea typeface="Aptos" panose="02110004020202020204"/>
                <a:cs typeface="Times New Roman" panose="02020603050405020304" pitchFamily="18" charset="0"/>
              </a:rPr>
              <a:t>E-Commerce</a:t>
            </a:r>
            <a:r>
              <a:rPr lang="en-NG" sz="1800" kern="100" dirty="0">
                <a:effectLst/>
                <a:latin typeface="Aptos" panose="02110004020202020204"/>
                <a:ea typeface="Aptos" panose="02110004020202020204"/>
                <a:cs typeface="Times New Roman" panose="02020603050405020304" pitchFamily="18" charset="0"/>
              </a:rPr>
              <a:t> lags in both, revealing room for digital strategy overhaul.</a:t>
            </a:r>
          </a:p>
        </p:txBody>
      </p:sp>
      <p:cxnSp>
        <p:nvCxnSpPr>
          <p:cNvPr id="3" name="Straight Connector 2">
            <a:extLst>
              <a:ext uri="{FF2B5EF4-FFF2-40B4-BE49-F238E27FC236}">
                <a16:creationId xmlns:a16="http://schemas.microsoft.com/office/drawing/2014/main" id="{7AA2E9C4-69D3-65EB-139E-0E26577A935A}"/>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42BFA649-88FD-D2FF-0760-AD37BEBC6E4E}"/>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281AD2A5-5D54-667C-B30E-95AD670D5349}"/>
              </a:ext>
            </a:extLst>
          </p:cNvPr>
          <p:cNvSpPr txBox="1"/>
          <p:nvPr/>
        </p:nvSpPr>
        <p:spPr>
          <a:xfrm>
            <a:off x="11039856" y="6603460"/>
            <a:ext cx="384048" cy="261610"/>
          </a:xfrm>
          <a:prstGeom prst="rect">
            <a:avLst/>
          </a:prstGeom>
          <a:noFill/>
        </p:spPr>
        <p:txBody>
          <a:bodyPr wrap="square" rtlCol="0">
            <a:spAutoFit/>
          </a:bodyPr>
          <a:lstStyle/>
          <a:p>
            <a:r>
              <a:rPr lang="en-US" sz="1100" b="1" dirty="0"/>
              <a:t>16  </a:t>
            </a:r>
            <a:endParaRPr lang="en-NG" sz="1100" b="1" dirty="0"/>
          </a:p>
        </p:txBody>
      </p:sp>
      <p:sp>
        <p:nvSpPr>
          <p:cNvPr id="14" name="TextBox 13">
            <a:extLst>
              <a:ext uri="{FF2B5EF4-FFF2-40B4-BE49-F238E27FC236}">
                <a16:creationId xmlns:a16="http://schemas.microsoft.com/office/drawing/2014/main" id="{A9B94D3A-E945-0256-A11C-A42F97644107}"/>
              </a:ext>
            </a:extLst>
          </p:cNvPr>
          <p:cNvSpPr txBox="1"/>
          <p:nvPr/>
        </p:nvSpPr>
        <p:spPr>
          <a:xfrm>
            <a:off x="8441569" y="314232"/>
            <a:ext cx="3068441" cy="584775"/>
          </a:xfrm>
          <a:prstGeom prst="rect">
            <a:avLst/>
          </a:prstGeom>
          <a:noFill/>
        </p:spPr>
        <p:txBody>
          <a:bodyPr wrap="square" rtlCol="0">
            <a:spAutoFit/>
          </a:bodyPr>
          <a:lstStyle/>
          <a:p>
            <a:r>
              <a:rPr lang="en-US" sz="1600" i="1" dirty="0">
                <a:solidFill>
                  <a:srgbClr val="FF0000"/>
                </a:solidFill>
              </a:rPr>
              <a:t>How do revenue and profit vary across different customer types?</a:t>
            </a:r>
          </a:p>
        </p:txBody>
      </p:sp>
      <p:sp>
        <p:nvSpPr>
          <p:cNvPr id="15" name="Rectangle: Rounded Corners 14">
            <a:extLst>
              <a:ext uri="{FF2B5EF4-FFF2-40B4-BE49-F238E27FC236}">
                <a16:creationId xmlns:a16="http://schemas.microsoft.com/office/drawing/2014/main" id="{18990905-7C6A-0D0E-A5E1-2263EFDB74D5}"/>
              </a:ext>
            </a:extLst>
          </p:cNvPr>
          <p:cNvSpPr/>
          <p:nvPr/>
        </p:nvSpPr>
        <p:spPr>
          <a:xfrm>
            <a:off x="8216914" y="155061"/>
            <a:ext cx="3494118" cy="931992"/>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9BA728AA-343A-CB1D-8F65-5283A42AAB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6621" y="1748869"/>
            <a:ext cx="751557" cy="616228"/>
          </a:xfrm>
          <a:prstGeom prst="rect">
            <a:avLst/>
          </a:prstGeom>
        </p:spPr>
      </p:pic>
      <p:cxnSp>
        <p:nvCxnSpPr>
          <p:cNvPr id="20" name="Straight Connector 19">
            <a:extLst>
              <a:ext uri="{FF2B5EF4-FFF2-40B4-BE49-F238E27FC236}">
                <a16:creationId xmlns:a16="http://schemas.microsoft.com/office/drawing/2014/main" id="{2233C42E-B160-CD3E-6ECA-3B0B5E31F142}"/>
              </a:ext>
            </a:extLst>
          </p:cNvPr>
          <p:cNvCxnSpPr>
            <a:cxnSpLocks/>
          </p:cNvCxnSpPr>
          <p:nvPr/>
        </p:nvCxnSpPr>
        <p:spPr>
          <a:xfrm>
            <a:off x="7162427" y="2425616"/>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2EF94335-4992-49CB-970F-0909C859E28A}"/>
              </a:ext>
            </a:extLst>
          </p:cNvPr>
          <p:cNvSpPr txBox="1"/>
          <p:nvPr/>
        </p:nvSpPr>
        <p:spPr>
          <a:xfrm>
            <a:off x="7659441" y="1978020"/>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cxnSp>
        <p:nvCxnSpPr>
          <p:cNvPr id="6" name="Straight Connector 5">
            <a:extLst>
              <a:ext uri="{FF2B5EF4-FFF2-40B4-BE49-F238E27FC236}">
                <a16:creationId xmlns:a16="http://schemas.microsoft.com/office/drawing/2014/main" id="{F0071194-E2F2-F3F6-1A1B-002FDB378277}"/>
              </a:ext>
            </a:extLst>
          </p:cNvPr>
          <p:cNvCxnSpPr>
            <a:cxnSpLocks/>
          </p:cNvCxnSpPr>
          <p:nvPr/>
        </p:nvCxnSpPr>
        <p:spPr>
          <a:xfrm>
            <a:off x="960120" y="563772"/>
            <a:ext cx="725679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C4B351C6-8DE6-8F36-0B1B-2C77DABF1A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196" y="762371"/>
            <a:ext cx="6552609" cy="5627436"/>
          </a:xfrm>
          <a:prstGeom prst="rect">
            <a:avLst/>
          </a:prstGeom>
        </p:spPr>
      </p:pic>
      <p:sp>
        <p:nvSpPr>
          <p:cNvPr id="13" name="TextBox 12">
            <a:extLst>
              <a:ext uri="{FF2B5EF4-FFF2-40B4-BE49-F238E27FC236}">
                <a16:creationId xmlns:a16="http://schemas.microsoft.com/office/drawing/2014/main" id="{B9567280-0917-D5E1-48C6-FD3197EF3ECE}"/>
              </a:ext>
            </a:extLst>
          </p:cNvPr>
          <p:cNvSpPr txBox="1"/>
          <p:nvPr/>
        </p:nvSpPr>
        <p:spPr>
          <a:xfrm>
            <a:off x="7106381" y="2703926"/>
            <a:ext cx="4735754" cy="707886"/>
          </a:xfrm>
          <a:prstGeom prst="rect">
            <a:avLst/>
          </a:prstGeom>
          <a:noFill/>
        </p:spPr>
        <p:txBody>
          <a:bodyPr wrap="square" rtlCol="0">
            <a:spAutoFit/>
          </a:bodyPr>
          <a:lstStyle/>
          <a:p>
            <a:pPr marL="285750" indent="-285750">
              <a:buFont typeface="Wingdings" panose="05000000000000000000" pitchFamily="2" charset="2"/>
              <a:buChar char="ü"/>
            </a:pPr>
            <a:r>
              <a:rPr lang="en-NG" sz="2000" b="1" dirty="0">
                <a:effectLst/>
                <a:ea typeface="Aptos" panose="02110004020202020204"/>
                <a:cs typeface="Times New Roman" panose="02020603050405020304" pitchFamily="18" charset="0"/>
              </a:rPr>
              <a:t>Brick &amp; Mortar Is King, Click-and-Mortar Is the Prince</a:t>
            </a:r>
            <a:endParaRPr lang="en-US" sz="2000" dirty="0"/>
          </a:p>
        </p:txBody>
      </p:sp>
    </p:spTree>
    <p:extLst>
      <p:ext uri="{BB962C8B-B14F-4D97-AF65-F5344CB8AC3E}">
        <p14:creationId xmlns:p14="http://schemas.microsoft.com/office/powerpoint/2010/main" val="22147035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9AB6F923-5254-97AE-8EA1-71626BA72772}"/>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D839A83E-389F-CEF5-D2AE-0B299B06B9DD}"/>
              </a:ext>
            </a:extLst>
          </p:cNvPr>
          <p:cNvSpPr/>
          <p:nvPr/>
        </p:nvSpPr>
        <p:spPr>
          <a:xfrm>
            <a:off x="6730812" y="1623061"/>
            <a:ext cx="5301093" cy="4671165"/>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752CA903-FEC6-23F9-D597-B95E1CE36C9D}"/>
              </a:ext>
            </a:extLst>
          </p:cNvPr>
          <p:cNvSpPr txBox="1"/>
          <p:nvPr/>
        </p:nvSpPr>
        <p:spPr>
          <a:xfrm>
            <a:off x="478832" y="130119"/>
            <a:ext cx="7362148" cy="461665"/>
          </a:xfrm>
          <a:prstGeom prst="rect">
            <a:avLst/>
          </a:prstGeom>
          <a:noFill/>
        </p:spPr>
        <p:txBody>
          <a:bodyPr wrap="square" rtlCol="0">
            <a:spAutoFit/>
          </a:bodyPr>
          <a:lstStyle/>
          <a:p>
            <a:r>
              <a:rPr lang="en-US" sz="2400" b="1" dirty="0">
                <a:solidFill>
                  <a:srgbClr val="FF0000"/>
                </a:solidFill>
              </a:rPr>
              <a:t>8. EDA and Correlation Analysis with Significance Testing</a:t>
            </a:r>
          </a:p>
        </p:txBody>
      </p:sp>
      <p:sp>
        <p:nvSpPr>
          <p:cNvPr id="5" name="TextBox 4">
            <a:extLst>
              <a:ext uri="{FF2B5EF4-FFF2-40B4-BE49-F238E27FC236}">
                <a16:creationId xmlns:a16="http://schemas.microsoft.com/office/drawing/2014/main" id="{08CD931A-3663-84E8-9962-C5FEFFC9022A}"/>
              </a:ext>
            </a:extLst>
          </p:cNvPr>
          <p:cNvSpPr txBox="1"/>
          <p:nvPr/>
        </p:nvSpPr>
        <p:spPr>
          <a:xfrm>
            <a:off x="6850031" y="3495609"/>
            <a:ext cx="5012366" cy="2365519"/>
          </a:xfrm>
          <a:prstGeom prst="rect">
            <a:avLst/>
          </a:prstGeom>
          <a:noFill/>
        </p:spPr>
        <p:txBody>
          <a:bodyPr wrap="square" rtlCol="0">
            <a:spAutoFit/>
          </a:bodyPr>
          <a:lstStyle/>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Revenue vs Cost Price</a:t>
            </a:r>
            <a:r>
              <a:rPr lang="en-NG" sz="1600" kern="100" dirty="0">
                <a:effectLst/>
                <a:latin typeface="Aptos" panose="02110004020202020204"/>
                <a:ea typeface="Aptos" panose="02110004020202020204"/>
                <a:cs typeface="Times New Roman" panose="02020603050405020304" pitchFamily="18" charset="0"/>
              </a:rPr>
              <a:t>: r = 0.97 (strongest correlation) – Pricing is cost-driven.</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Revenue vs Volume</a:t>
            </a:r>
            <a:r>
              <a:rPr lang="en-NG" sz="1600" kern="100" dirty="0">
                <a:effectLst/>
                <a:latin typeface="Aptos" panose="02110004020202020204"/>
                <a:ea typeface="Aptos" panose="02110004020202020204"/>
                <a:cs typeface="Times New Roman" panose="02020603050405020304" pitchFamily="18" charset="0"/>
              </a:rPr>
              <a:t>: r = 0.35 – Moderate, but not dominant.</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b="1" kern="100" dirty="0">
                <a:effectLst/>
                <a:latin typeface="Aptos" panose="02110004020202020204"/>
                <a:ea typeface="Aptos" panose="02110004020202020204"/>
                <a:cs typeface="Times New Roman" panose="02020603050405020304" pitchFamily="18" charset="0"/>
              </a:rPr>
              <a:t>Revenue vs Profit</a:t>
            </a:r>
            <a:r>
              <a:rPr lang="en-NG" sz="1600" kern="100" dirty="0">
                <a:effectLst/>
                <a:latin typeface="Aptos" panose="02110004020202020204"/>
                <a:ea typeface="Aptos" panose="02110004020202020204"/>
                <a:cs typeface="Times New Roman" panose="02020603050405020304" pitchFamily="18" charset="0"/>
              </a:rPr>
              <a:t>: r = 0.19 – Weak link; volume ≠ value.</a:t>
            </a:r>
          </a:p>
          <a:p>
            <a:pPr marL="342900" lvl="0" indent="-342900">
              <a:lnSpc>
                <a:spcPct val="115000"/>
              </a:lnSpc>
              <a:spcAft>
                <a:spcPts val="800"/>
              </a:spcAft>
              <a:buSzPts val="1000"/>
              <a:buFont typeface="Wingdings" panose="05000000000000000000" pitchFamily="2" charset="2"/>
              <a:buChar char="Ø"/>
              <a:tabLst>
                <a:tab pos="457200" algn="l"/>
              </a:tabLst>
            </a:pPr>
            <a:r>
              <a:rPr lang="en-NG" sz="1600" kern="100" dirty="0">
                <a:effectLst/>
                <a:latin typeface="Aptos" panose="02110004020202020204"/>
                <a:ea typeface="Aptos" panose="02110004020202020204"/>
                <a:cs typeface="Times New Roman" panose="02020603050405020304" pitchFamily="18" charset="0"/>
              </a:rPr>
              <a:t>All correlations are </a:t>
            </a:r>
            <a:r>
              <a:rPr lang="en-NG" sz="1600" b="1" kern="100" dirty="0">
                <a:effectLst/>
                <a:latin typeface="Aptos" panose="02110004020202020204"/>
                <a:ea typeface="Aptos" panose="02110004020202020204"/>
                <a:cs typeface="Times New Roman" panose="02020603050405020304" pitchFamily="18" charset="0"/>
              </a:rPr>
              <a:t>statistically significant (p &lt; 0.001)</a:t>
            </a:r>
            <a:r>
              <a:rPr lang="en-NG" sz="1600" kern="100" dirty="0">
                <a:effectLst/>
                <a:latin typeface="Aptos" panose="02110004020202020204"/>
                <a:ea typeface="Aptos" panose="02110004020202020204"/>
                <a:cs typeface="Times New Roman" panose="02020603050405020304" pitchFamily="18" charset="0"/>
              </a:rPr>
              <a:t>.</a:t>
            </a:r>
          </a:p>
        </p:txBody>
      </p:sp>
      <p:cxnSp>
        <p:nvCxnSpPr>
          <p:cNvPr id="3" name="Straight Connector 2">
            <a:extLst>
              <a:ext uri="{FF2B5EF4-FFF2-40B4-BE49-F238E27FC236}">
                <a16:creationId xmlns:a16="http://schemas.microsoft.com/office/drawing/2014/main" id="{C8C6621D-DCC3-E393-1F74-75D5E38A3DFF}"/>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87B67D22-EC1D-70EF-AE43-D418F9378723}"/>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4E0488CC-19CC-513D-0199-54FB9012E0F4}"/>
              </a:ext>
            </a:extLst>
          </p:cNvPr>
          <p:cNvSpPr txBox="1"/>
          <p:nvPr/>
        </p:nvSpPr>
        <p:spPr>
          <a:xfrm>
            <a:off x="11039856" y="6603460"/>
            <a:ext cx="384048" cy="261610"/>
          </a:xfrm>
          <a:prstGeom prst="rect">
            <a:avLst/>
          </a:prstGeom>
          <a:noFill/>
        </p:spPr>
        <p:txBody>
          <a:bodyPr wrap="square" rtlCol="0">
            <a:spAutoFit/>
          </a:bodyPr>
          <a:lstStyle/>
          <a:p>
            <a:r>
              <a:rPr lang="en-US" sz="1100" b="1" dirty="0"/>
              <a:t>17  </a:t>
            </a:r>
            <a:endParaRPr lang="en-NG" sz="1100" b="1" dirty="0"/>
          </a:p>
        </p:txBody>
      </p:sp>
      <p:sp>
        <p:nvSpPr>
          <p:cNvPr id="14" name="TextBox 13">
            <a:extLst>
              <a:ext uri="{FF2B5EF4-FFF2-40B4-BE49-F238E27FC236}">
                <a16:creationId xmlns:a16="http://schemas.microsoft.com/office/drawing/2014/main" id="{38F82A31-CFD6-712C-A0C3-6DE8977F8563}"/>
              </a:ext>
            </a:extLst>
          </p:cNvPr>
          <p:cNvSpPr txBox="1"/>
          <p:nvPr/>
        </p:nvSpPr>
        <p:spPr>
          <a:xfrm>
            <a:off x="8332146" y="218804"/>
            <a:ext cx="3464205" cy="1077218"/>
          </a:xfrm>
          <a:prstGeom prst="rect">
            <a:avLst/>
          </a:prstGeom>
          <a:noFill/>
        </p:spPr>
        <p:txBody>
          <a:bodyPr wrap="square" rtlCol="0">
            <a:spAutoFit/>
          </a:bodyPr>
          <a:lstStyle/>
          <a:p>
            <a:r>
              <a:rPr lang="en-US" sz="1600" i="1" dirty="0">
                <a:solidFill>
                  <a:srgbClr val="FF0000"/>
                </a:solidFill>
              </a:rPr>
              <a:t>What are the strengths and directions of relationships between key business variables, and which of these correlations are statistically significant?</a:t>
            </a:r>
          </a:p>
        </p:txBody>
      </p:sp>
      <p:sp>
        <p:nvSpPr>
          <p:cNvPr id="15" name="Rectangle: Rounded Corners 14">
            <a:extLst>
              <a:ext uri="{FF2B5EF4-FFF2-40B4-BE49-F238E27FC236}">
                <a16:creationId xmlns:a16="http://schemas.microsoft.com/office/drawing/2014/main" id="{42239B30-4292-946F-8E18-CC0D4995A002}"/>
              </a:ext>
            </a:extLst>
          </p:cNvPr>
          <p:cNvSpPr/>
          <p:nvPr/>
        </p:nvSpPr>
        <p:spPr>
          <a:xfrm>
            <a:off x="8216914" y="155061"/>
            <a:ext cx="3694670" cy="1140961"/>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56726348-B0E6-6959-71AF-F78683585B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0031" y="1664494"/>
            <a:ext cx="751557" cy="616228"/>
          </a:xfrm>
          <a:prstGeom prst="rect">
            <a:avLst/>
          </a:prstGeom>
        </p:spPr>
      </p:pic>
      <p:cxnSp>
        <p:nvCxnSpPr>
          <p:cNvPr id="20" name="Straight Connector 19">
            <a:extLst>
              <a:ext uri="{FF2B5EF4-FFF2-40B4-BE49-F238E27FC236}">
                <a16:creationId xmlns:a16="http://schemas.microsoft.com/office/drawing/2014/main" id="{92D47480-E735-7A7D-8B23-B7A93D52B900}"/>
              </a:ext>
            </a:extLst>
          </p:cNvPr>
          <p:cNvCxnSpPr>
            <a:cxnSpLocks/>
          </p:cNvCxnSpPr>
          <p:nvPr/>
        </p:nvCxnSpPr>
        <p:spPr>
          <a:xfrm>
            <a:off x="7015837" y="2341241"/>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422B5F5E-2CF8-1591-B8BF-3F2A5993034D}"/>
              </a:ext>
            </a:extLst>
          </p:cNvPr>
          <p:cNvSpPr txBox="1"/>
          <p:nvPr/>
        </p:nvSpPr>
        <p:spPr>
          <a:xfrm>
            <a:off x="7512851" y="1893645"/>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cxnSp>
        <p:nvCxnSpPr>
          <p:cNvPr id="6" name="Straight Connector 5">
            <a:extLst>
              <a:ext uri="{FF2B5EF4-FFF2-40B4-BE49-F238E27FC236}">
                <a16:creationId xmlns:a16="http://schemas.microsoft.com/office/drawing/2014/main" id="{9FC72E11-75DB-6D3A-A985-F28486BB4CD1}"/>
              </a:ext>
            </a:extLst>
          </p:cNvPr>
          <p:cNvCxnSpPr>
            <a:cxnSpLocks/>
          </p:cNvCxnSpPr>
          <p:nvPr/>
        </p:nvCxnSpPr>
        <p:spPr>
          <a:xfrm>
            <a:off x="960120" y="563772"/>
            <a:ext cx="725679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ACF85AB0-36F7-A7E4-844D-F49C978722AD}"/>
              </a:ext>
            </a:extLst>
          </p:cNvPr>
          <p:cNvSpPr txBox="1"/>
          <p:nvPr/>
        </p:nvSpPr>
        <p:spPr>
          <a:xfrm>
            <a:off x="6900319" y="2557511"/>
            <a:ext cx="4962078" cy="707886"/>
          </a:xfrm>
          <a:prstGeom prst="rect">
            <a:avLst/>
          </a:prstGeom>
          <a:noFill/>
        </p:spPr>
        <p:txBody>
          <a:bodyPr wrap="square" rtlCol="0">
            <a:spAutoFit/>
          </a:bodyPr>
          <a:lstStyle/>
          <a:p>
            <a:pPr marL="285750" indent="-285750">
              <a:buFont typeface="Wingdings" panose="05000000000000000000" pitchFamily="2" charset="2"/>
              <a:buChar char="ü"/>
            </a:pPr>
            <a:r>
              <a:rPr lang="en-NG" sz="2000" b="1" kern="100" dirty="0">
                <a:effectLst/>
                <a:latin typeface="Aptos" panose="02110004020202020204"/>
                <a:ea typeface="Aptos" panose="02110004020202020204"/>
                <a:cs typeface="Times New Roman" panose="02020603050405020304" pitchFamily="18" charset="0"/>
              </a:rPr>
              <a:t>Cost, not volume or profit, drives revenue — revealing pricing as the key lever</a:t>
            </a:r>
            <a:endParaRPr lang="en-NG" sz="2000" kern="100" dirty="0">
              <a:effectLst/>
              <a:latin typeface="Aptos" panose="02110004020202020204"/>
              <a:ea typeface="Aptos" panose="02110004020202020204"/>
              <a:cs typeface="Times New Roman" panose="02020603050405020304" pitchFamily="18" charset="0"/>
            </a:endParaRPr>
          </a:p>
        </p:txBody>
      </p:sp>
      <p:pic>
        <p:nvPicPr>
          <p:cNvPr id="11" name="Picture 10">
            <a:extLst>
              <a:ext uri="{FF2B5EF4-FFF2-40B4-BE49-F238E27FC236}">
                <a16:creationId xmlns:a16="http://schemas.microsoft.com/office/drawing/2014/main" id="{58D424E3-6E93-0EEE-94D1-6951CF521C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643" y="722272"/>
            <a:ext cx="6158157" cy="5571949"/>
          </a:xfrm>
          <a:prstGeom prst="rect">
            <a:avLst/>
          </a:prstGeom>
        </p:spPr>
      </p:pic>
    </p:spTree>
    <p:extLst>
      <p:ext uri="{BB962C8B-B14F-4D97-AF65-F5344CB8AC3E}">
        <p14:creationId xmlns:p14="http://schemas.microsoft.com/office/powerpoint/2010/main" val="3797453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D674EEA1-B688-3629-C2DB-564F1164487E}"/>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5AE78280-0C65-DD96-E95F-7CB57D1EE956}"/>
              </a:ext>
            </a:extLst>
          </p:cNvPr>
          <p:cNvSpPr/>
          <p:nvPr/>
        </p:nvSpPr>
        <p:spPr>
          <a:xfrm>
            <a:off x="6730812" y="1614646"/>
            <a:ext cx="5301093" cy="4663360"/>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17161BF9-512C-D7EA-F3E8-81C7E0B82709}"/>
              </a:ext>
            </a:extLst>
          </p:cNvPr>
          <p:cNvSpPr txBox="1"/>
          <p:nvPr/>
        </p:nvSpPr>
        <p:spPr>
          <a:xfrm>
            <a:off x="478832" y="130119"/>
            <a:ext cx="7362148" cy="830997"/>
          </a:xfrm>
          <a:prstGeom prst="rect">
            <a:avLst/>
          </a:prstGeom>
          <a:noFill/>
        </p:spPr>
        <p:txBody>
          <a:bodyPr wrap="square" rtlCol="0">
            <a:spAutoFit/>
          </a:bodyPr>
          <a:lstStyle/>
          <a:p>
            <a:r>
              <a:rPr lang="en-US" sz="2400" b="1" dirty="0">
                <a:solidFill>
                  <a:srgbClr val="FF0000"/>
                </a:solidFill>
              </a:rPr>
              <a:t>9. Revenue Performance Analysis: Identifying Key    Drivers Through Feature Importance &amp; Regression</a:t>
            </a:r>
          </a:p>
        </p:txBody>
      </p:sp>
      <p:cxnSp>
        <p:nvCxnSpPr>
          <p:cNvPr id="3" name="Straight Connector 2">
            <a:extLst>
              <a:ext uri="{FF2B5EF4-FFF2-40B4-BE49-F238E27FC236}">
                <a16:creationId xmlns:a16="http://schemas.microsoft.com/office/drawing/2014/main" id="{036AEB35-92A7-C65F-A49A-A56F93C8C48E}"/>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6F80E087-D0CC-EA34-02BF-0F99026E4C21}"/>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12BA2DBE-2372-1823-2AE1-78506D19AD27}"/>
              </a:ext>
            </a:extLst>
          </p:cNvPr>
          <p:cNvSpPr txBox="1"/>
          <p:nvPr/>
        </p:nvSpPr>
        <p:spPr>
          <a:xfrm>
            <a:off x="11039856" y="6603460"/>
            <a:ext cx="384048" cy="261610"/>
          </a:xfrm>
          <a:prstGeom prst="rect">
            <a:avLst/>
          </a:prstGeom>
          <a:noFill/>
        </p:spPr>
        <p:txBody>
          <a:bodyPr wrap="square" rtlCol="0">
            <a:spAutoFit/>
          </a:bodyPr>
          <a:lstStyle/>
          <a:p>
            <a:r>
              <a:rPr lang="en-US" sz="1100" b="1" dirty="0"/>
              <a:t>18  </a:t>
            </a:r>
            <a:endParaRPr lang="en-NG" sz="1100" b="1" dirty="0"/>
          </a:p>
        </p:txBody>
      </p:sp>
      <p:sp>
        <p:nvSpPr>
          <p:cNvPr id="14" name="TextBox 13">
            <a:extLst>
              <a:ext uri="{FF2B5EF4-FFF2-40B4-BE49-F238E27FC236}">
                <a16:creationId xmlns:a16="http://schemas.microsoft.com/office/drawing/2014/main" id="{4465E61A-4A5E-3A5D-6070-EFE9D28DE3D2}"/>
              </a:ext>
            </a:extLst>
          </p:cNvPr>
          <p:cNvSpPr txBox="1"/>
          <p:nvPr/>
        </p:nvSpPr>
        <p:spPr>
          <a:xfrm>
            <a:off x="8474749" y="579994"/>
            <a:ext cx="2826905" cy="584775"/>
          </a:xfrm>
          <a:prstGeom prst="rect">
            <a:avLst/>
          </a:prstGeom>
          <a:noFill/>
        </p:spPr>
        <p:txBody>
          <a:bodyPr wrap="square" rtlCol="0">
            <a:spAutoFit/>
          </a:bodyPr>
          <a:lstStyle/>
          <a:p>
            <a:r>
              <a:rPr lang="en-US" sz="1600" i="1" dirty="0">
                <a:solidFill>
                  <a:srgbClr val="FF0000"/>
                </a:solidFill>
              </a:rPr>
              <a:t>What key drivers contribute to   revenue performance?</a:t>
            </a:r>
          </a:p>
        </p:txBody>
      </p:sp>
      <p:sp>
        <p:nvSpPr>
          <p:cNvPr id="15" name="Rectangle: Rounded Corners 14">
            <a:extLst>
              <a:ext uri="{FF2B5EF4-FFF2-40B4-BE49-F238E27FC236}">
                <a16:creationId xmlns:a16="http://schemas.microsoft.com/office/drawing/2014/main" id="{9F13ECBC-64F5-4079-299D-EAE7FCA2D9D1}"/>
              </a:ext>
            </a:extLst>
          </p:cNvPr>
          <p:cNvSpPr/>
          <p:nvPr/>
        </p:nvSpPr>
        <p:spPr>
          <a:xfrm>
            <a:off x="8216914" y="457205"/>
            <a:ext cx="3496254" cy="830998"/>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C8DD8B2A-117E-C26E-8BFF-520892E21E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0822" y="1685870"/>
            <a:ext cx="751557" cy="616228"/>
          </a:xfrm>
          <a:prstGeom prst="rect">
            <a:avLst/>
          </a:prstGeom>
        </p:spPr>
      </p:pic>
      <p:cxnSp>
        <p:nvCxnSpPr>
          <p:cNvPr id="20" name="Straight Connector 19">
            <a:extLst>
              <a:ext uri="{FF2B5EF4-FFF2-40B4-BE49-F238E27FC236}">
                <a16:creationId xmlns:a16="http://schemas.microsoft.com/office/drawing/2014/main" id="{C1367FF0-97A2-2145-36FD-830196B56A5F}"/>
              </a:ext>
            </a:extLst>
          </p:cNvPr>
          <p:cNvCxnSpPr>
            <a:cxnSpLocks/>
          </p:cNvCxnSpPr>
          <p:nvPr/>
        </p:nvCxnSpPr>
        <p:spPr>
          <a:xfrm>
            <a:off x="6976628" y="2362617"/>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2C4C4482-3BD5-94BC-CFF8-C495157D1BE7}"/>
              </a:ext>
            </a:extLst>
          </p:cNvPr>
          <p:cNvSpPr txBox="1"/>
          <p:nvPr/>
        </p:nvSpPr>
        <p:spPr>
          <a:xfrm>
            <a:off x="7473642" y="1915021"/>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cxnSp>
        <p:nvCxnSpPr>
          <p:cNvPr id="6" name="Straight Connector 5">
            <a:extLst>
              <a:ext uri="{FF2B5EF4-FFF2-40B4-BE49-F238E27FC236}">
                <a16:creationId xmlns:a16="http://schemas.microsoft.com/office/drawing/2014/main" id="{15B0338E-7A14-C82B-1118-151EA58AA5D5}"/>
              </a:ext>
            </a:extLst>
          </p:cNvPr>
          <p:cNvCxnSpPr>
            <a:cxnSpLocks/>
          </p:cNvCxnSpPr>
          <p:nvPr/>
        </p:nvCxnSpPr>
        <p:spPr>
          <a:xfrm>
            <a:off x="960120" y="872382"/>
            <a:ext cx="7256794"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8F777604-5A8C-561D-FDD6-3A434D9EA776}"/>
              </a:ext>
            </a:extLst>
          </p:cNvPr>
          <p:cNvSpPr txBox="1"/>
          <p:nvPr/>
        </p:nvSpPr>
        <p:spPr>
          <a:xfrm>
            <a:off x="7050753" y="2501961"/>
            <a:ext cx="4626568" cy="1015663"/>
          </a:xfrm>
          <a:prstGeom prst="rect">
            <a:avLst/>
          </a:prstGeom>
          <a:noFill/>
        </p:spPr>
        <p:txBody>
          <a:bodyPr wrap="square" rtlCol="0">
            <a:spAutoFit/>
          </a:bodyPr>
          <a:lstStyle/>
          <a:p>
            <a:pPr marL="285750" indent="-285750">
              <a:buFont typeface="Wingdings" panose="05000000000000000000" pitchFamily="2" charset="2"/>
              <a:buChar char="ü"/>
            </a:pPr>
            <a:r>
              <a:rPr lang="en-NG" sz="2000" b="1" kern="100" dirty="0">
                <a:latin typeface="Aptos" panose="02110004020202020204"/>
                <a:cs typeface="Times New Roman" panose="02020603050405020304" pitchFamily="18" charset="0"/>
              </a:rPr>
              <a:t>Revenue success is deeply tied to cost structure and profitability—not how much you sell or where</a:t>
            </a:r>
          </a:p>
        </p:txBody>
      </p:sp>
      <p:pic>
        <p:nvPicPr>
          <p:cNvPr id="10" name="Picture 9">
            <a:extLst>
              <a:ext uri="{FF2B5EF4-FFF2-40B4-BE49-F238E27FC236}">
                <a16:creationId xmlns:a16="http://schemas.microsoft.com/office/drawing/2014/main" id="{62CA42B3-43D6-3B9D-BCAC-2C3B121FB6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346" y="1149613"/>
            <a:ext cx="6204173" cy="5128385"/>
          </a:xfrm>
          <a:prstGeom prst="rect">
            <a:avLst/>
          </a:prstGeom>
        </p:spPr>
      </p:pic>
      <p:sp>
        <p:nvSpPr>
          <p:cNvPr id="16" name="TextBox 15">
            <a:extLst>
              <a:ext uri="{FF2B5EF4-FFF2-40B4-BE49-F238E27FC236}">
                <a16:creationId xmlns:a16="http://schemas.microsoft.com/office/drawing/2014/main" id="{CEB707E1-618E-902F-3063-2317A3707897}"/>
              </a:ext>
            </a:extLst>
          </p:cNvPr>
          <p:cNvSpPr txBox="1"/>
          <p:nvPr/>
        </p:nvSpPr>
        <p:spPr>
          <a:xfrm>
            <a:off x="7050753" y="3737610"/>
            <a:ext cx="4860831" cy="2082365"/>
          </a:xfrm>
          <a:prstGeom prst="rect">
            <a:avLst/>
          </a:prstGeom>
          <a:noFill/>
        </p:spPr>
        <p:txBody>
          <a:bodyPr wrap="square" rtlCol="0">
            <a:spAutoFit/>
          </a:bodyPr>
          <a:lstStyle/>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Cost Price is the strongest driver of revenue</a:t>
            </a:r>
            <a:endParaRPr lang="en-NG" sz="1600" kern="100" dirty="0">
              <a:effectLst/>
              <a:latin typeface="Aptos" panose="02110004020202020204"/>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Profit has a significant and direct impact on revenue</a:t>
            </a:r>
            <a:endParaRPr lang="en-NG" sz="1600" kern="100" dirty="0">
              <a:effectLst/>
              <a:latin typeface="Aptos" panose="02110004020202020204"/>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Profit Margin is not a reliable revenue driver</a:t>
            </a:r>
            <a:endParaRPr lang="en-NG" sz="1600" kern="100" dirty="0">
              <a:effectLst/>
              <a:latin typeface="Aptos" panose="02110004020202020204"/>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Sales Volume, Customer and Product Type, and Regional (state-level) markets has no significant effect on revenue</a:t>
            </a:r>
            <a:endParaRPr lang="en-NG" sz="1600" kern="100" dirty="0">
              <a:effectLst/>
              <a:latin typeface="Aptos" panose="02110004020202020204"/>
              <a:ea typeface="Aptos" panose="02110004020202020204"/>
              <a:cs typeface="Times New Roman" panose="02020603050405020304" pitchFamily="18" charset="0"/>
            </a:endParaRPr>
          </a:p>
        </p:txBody>
      </p:sp>
    </p:spTree>
    <p:extLst>
      <p:ext uri="{BB962C8B-B14F-4D97-AF65-F5344CB8AC3E}">
        <p14:creationId xmlns:p14="http://schemas.microsoft.com/office/powerpoint/2010/main" val="1602203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DFD5E8A7-0134-7888-A10B-CF610DB3ADBF}"/>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F4FA70FE-7F78-456E-966A-2DD08D373490}"/>
              </a:ext>
            </a:extLst>
          </p:cNvPr>
          <p:cNvSpPr/>
          <p:nvPr/>
        </p:nvSpPr>
        <p:spPr>
          <a:xfrm>
            <a:off x="6412230" y="1817375"/>
            <a:ext cx="5619675" cy="4637458"/>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BCCC061F-C458-7261-F1A6-DE31142B5C27}"/>
              </a:ext>
            </a:extLst>
          </p:cNvPr>
          <p:cNvSpPr txBox="1"/>
          <p:nvPr/>
        </p:nvSpPr>
        <p:spPr>
          <a:xfrm>
            <a:off x="478832" y="130119"/>
            <a:ext cx="6836368" cy="830997"/>
          </a:xfrm>
          <a:prstGeom prst="rect">
            <a:avLst/>
          </a:prstGeom>
          <a:noFill/>
        </p:spPr>
        <p:txBody>
          <a:bodyPr wrap="square" rtlCol="0">
            <a:spAutoFit/>
          </a:bodyPr>
          <a:lstStyle/>
          <a:p>
            <a:r>
              <a:rPr lang="en-US" sz="2400" b="1" dirty="0">
                <a:solidFill>
                  <a:srgbClr val="FF0000"/>
                </a:solidFill>
              </a:rPr>
              <a:t>10. Forecasting Revenue Trends: Time Series Insights with ARIMA Modeling</a:t>
            </a:r>
          </a:p>
        </p:txBody>
      </p:sp>
      <p:sp>
        <p:nvSpPr>
          <p:cNvPr id="5" name="TextBox 4">
            <a:extLst>
              <a:ext uri="{FF2B5EF4-FFF2-40B4-BE49-F238E27FC236}">
                <a16:creationId xmlns:a16="http://schemas.microsoft.com/office/drawing/2014/main" id="{1863C54B-E7B4-538B-07DC-8AEC8A962428}"/>
              </a:ext>
            </a:extLst>
          </p:cNvPr>
          <p:cNvSpPr txBox="1"/>
          <p:nvPr/>
        </p:nvSpPr>
        <p:spPr>
          <a:xfrm>
            <a:off x="6608381" y="3625594"/>
            <a:ext cx="5347942" cy="2829236"/>
          </a:xfrm>
          <a:prstGeom prst="rect">
            <a:avLst/>
          </a:prstGeom>
          <a:noFill/>
        </p:spPr>
        <p:txBody>
          <a:bodyPr wrap="square" rtlCol="0">
            <a:spAutoFit/>
          </a:bodyPr>
          <a:lstStyle/>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Revenue steadily declines from $34.86M in January 2024 to $31.80M in December 2024</a:t>
            </a:r>
            <a:r>
              <a:rPr lang="en-NG" sz="1600" kern="100" dirty="0">
                <a:effectLst/>
                <a:latin typeface="Aptos" panose="02110004020202020204"/>
                <a:ea typeface="Aptos" panose="02110004020202020204"/>
                <a:cs typeface="Times New Roman" panose="02020603050405020304" pitchFamily="18" charset="0"/>
              </a:rPr>
              <a:t>, reflecting a clear downward trend over the year.</a:t>
            </a:r>
          </a:p>
          <a:p>
            <a:pPr marL="285750" indent="-285750">
              <a:lnSpc>
                <a:spcPct val="115000"/>
              </a:lnSpc>
              <a:spcAft>
                <a:spcPts val="800"/>
              </a:spcAft>
              <a:buFont typeface="Wingdings" panose="05000000000000000000" pitchFamily="2" charset="2"/>
              <a:buChar char="Ø"/>
            </a:pPr>
            <a:r>
              <a:rPr lang="en-NG" sz="1600" kern="100" dirty="0">
                <a:effectLst/>
                <a:latin typeface="Aptos" panose="02110004020202020204"/>
                <a:ea typeface="Aptos" panose="02110004020202020204"/>
                <a:cs typeface="Times New Roman" panose="02020603050405020304" pitchFamily="18" charset="0"/>
              </a:rPr>
              <a:t>In early 2025, revenue </a:t>
            </a:r>
            <a:r>
              <a:rPr lang="en-NG" sz="1600" b="1" kern="100" dirty="0">
                <a:effectLst/>
                <a:latin typeface="Aptos" panose="02110004020202020204"/>
                <a:ea typeface="Aptos" panose="02110004020202020204"/>
                <a:cs typeface="Times New Roman" panose="02020603050405020304" pitchFamily="18" charset="0"/>
              </a:rPr>
              <a:t>continues to dip slightly</a:t>
            </a:r>
            <a:r>
              <a:rPr lang="en-NG" sz="1600" kern="100" dirty="0">
                <a:effectLst/>
                <a:latin typeface="Aptos" panose="02110004020202020204"/>
                <a:ea typeface="Aptos" panose="02110004020202020204"/>
                <a:cs typeface="Times New Roman" panose="02020603050405020304" pitchFamily="18" charset="0"/>
              </a:rPr>
              <a:t> before </a:t>
            </a:r>
            <a:r>
              <a:rPr lang="en-NG" sz="1600" b="1" kern="100" dirty="0">
                <a:effectLst/>
                <a:latin typeface="Aptos" panose="02110004020202020204"/>
                <a:ea typeface="Aptos" panose="02110004020202020204"/>
                <a:cs typeface="Times New Roman" panose="02020603050405020304" pitchFamily="18" charset="0"/>
              </a:rPr>
              <a:t>stabilizing mid-year</a:t>
            </a:r>
            <a:r>
              <a:rPr lang="en-NG" sz="1600" kern="100" dirty="0">
                <a:effectLst/>
                <a:latin typeface="Aptos" panose="02110004020202020204"/>
                <a:ea typeface="Aptos" panose="02110004020202020204"/>
                <a:cs typeface="Times New Roman" panose="02020603050405020304" pitchFamily="18" charset="0"/>
              </a:rPr>
              <a:t>, showing only marginal monthly fluctuations.</a:t>
            </a:r>
          </a:p>
          <a:p>
            <a:pPr marL="285750" indent="-285750">
              <a:lnSpc>
                <a:spcPct val="115000"/>
              </a:lnSpc>
              <a:spcAft>
                <a:spcPts val="800"/>
              </a:spcAft>
              <a:buFont typeface="Wingdings" panose="05000000000000000000" pitchFamily="2" charset="2"/>
              <a:buChar char="Ø"/>
            </a:pPr>
            <a:r>
              <a:rPr lang="en-NG" sz="1600" kern="100" dirty="0">
                <a:effectLst/>
                <a:latin typeface="Aptos" panose="02110004020202020204"/>
                <a:ea typeface="Aptos" panose="02110004020202020204"/>
                <a:cs typeface="Times New Roman" panose="02020603050405020304" pitchFamily="18" charset="0"/>
              </a:rPr>
              <a:t>By 2026, revenue </a:t>
            </a:r>
            <a:r>
              <a:rPr lang="en-NG" sz="1600" b="1" kern="100" dirty="0">
                <a:effectLst/>
                <a:latin typeface="Aptos" panose="02110004020202020204"/>
                <a:ea typeface="Aptos" panose="02110004020202020204"/>
                <a:cs typeface="Times New Roman" panose="02020603050405020304" pitchFamily="18" charset="0"/>
              </a:rPr>
              <a:t>plateaus at approximately $31.66M</a:t>
            </a:r>
            <a:r>
              <a:rPr lang="en-NG" sz="1600" kern="100" dirty="0">
                <a:effectLst/>
                <a:latin typeface="Aptos" panose="02110004020202020204"/>
                <a:ea typeface="Aptos" panose="02110004020202020204"/>
                <a:cs typeface="Times New Roman" panose="02020603050405020304" pitchFamily="18" charset="0"/>
              </a:rPr>
              <a:t>, with </a:t>
            </a:r>
            <a:r>
              <a:rPr lang="en-NG" sz="1600" b="1" kern="100" dirty="0">
                <a:effectLst/>
                <a:latin typeface="Aptos" panose="02110004020202020204"/>
                <a:ea typeface="Aptos" panose="02110004020202020204"/>
                <a:cs typeface="Times New Roman" panose="02020603050405020304" pitchFamily="18" charset="0"/>
              </a:rPr>
              <a:t>negligible month-to-month variation</a:t>
            </a:r>
            <a:r>
              <a:rPr lang="en-NG" sz="1600" kern="100" dirty="0">
                <a:effectLst/>
                <a:latin typeface="Aptos" panose="02110004020202020204"/>
                <a:ea typeface="Aptos" panose="02110004020202020204"/>
                <a:cs typeface="Times New Roman" panose="02020603050405020304" pitchFamily="18" charset="0"/>
              </a:rPr>
              <a:t>, indicating a period of stagnation.</a:t>
            </a:r>
          </a:p>
        </p:txBody>
      </p:sp>
      <p:cxnSp>
        <p:nvCxnSpPr>
          <p:cNvPr id="3" name="Straight Connector 2">
            <a:extLst>
              <a:ext uri="{FF2B5EF4-FFF2-40B4-BE49-F238E27FC236}">
                <a16:creationId xmlns:a16="http://schemas.microsoft.com/office/drawing/2014/main" id="{0D8C884E-94FB-59D6-5C87-01FF608EE386}"/>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4D27718A-CF62-F711-09FD-9523293C02F7}"/>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2B9EAE22-A956-91CE-0409-7216BD54446A}"/>
              </a:ext>
            </a:extLst>
          </p:cNvPr>
          <p:cNvSpPr txBox="1"/>
          <p:nvPr/>
        </p:nvSpPr>
        <p:spPr>
          <a:xfrm>
            <a:off x="11039856" y="6603460"/>
            <a:ext cx="384048" cy="261610"/>
          </a:xfrm>
          <a:prstGeom prst="rect">
            <a:avLst/>
          </a:prstGeom>
          <a:noFill/>
        </p:spPr>
        <p:txBody>
          <a:bodyPr wrap="square" rtlCol="0">
            <a:spAutoFit/>
          </a:bodyPr>
          <a:lstStyle/>
          <a:p>
            <a:r>
              <a:rPr lang="en-US" sz="1100" b="1" dirty="0"/>
              <a:t>19  </a:t>
            </a:r>
            <a:endParaRPr lang="en-NG" sz="1100" b="1" dirty="0"/>
          </a:p>
        </p:txBody>
      </p:sp>
      <p:sp>
        <p:nvSpPr>
          <p:cNvPr id="14" name="TextBox 13">
            <a:extLst>
              <a:ext uri="{FF2B5EF4-FFF2-40B4-BE49-F238E27FC236}">
                <a16:creationId xmlns:a16="http://schemas.microsoft.com/office/drawing/2014/main" id="{09234376-B19F-0905-0701-3ADD3AA38A7C}"/>
              </a:ext>
            </a:extLst>
          </p:cNvPr>
          <p:cNvSpPr txBox="1"/>
          <p:nvPr/>
        </p:nvSpPr>
        <p:spPr>
          <a:xfrm>
            <a:off x="8212455" y="364484"/>
            <a:ext cx="3357838" cy="1077218"/>
          </a:xfrm>
          <a:prstGeom prst="rect">
            <a:avLst/>
          </a:prstGeom>
          <a:noFill/>
        </p:spPr>
        <p:txBody>
          <a:bodyPr wrap="square" rtlCol="0">
            <a:spAutoFit/>
          </a:bodyPr>
          <a:lstStyle/>
          <a:p>
            <a:r>
              <a:rPr lang="en-US" sz="1600" i="1" dirty="0">
                <a:solidFill>
                  <a:srgbClr val="FF0000"/>
                </a:solidFill>
              </a:rPr>
              <a:t>What are the projected revenue trends for the next 36 months, and how can these insights be leveraged to inform strategic business decisions?</a:t>
            </a:r>
          </a:p>
        </p:txBody>
      </p:sp>
      <p:sp>
        <p:nvSpPr>
          <p:cNvPr id="15" name="Rectangle: Rounded Corners 14">
            <a:extLst>
              <a:ext uri="{FF2B5EF4-FFF2-40B4-BE49-F238E27FC236}">
                <a16:creationId xmlns:a16="http://schemas.microsoft.com/office/drawing/2014/main" id="{DFA0A8F0-D221-A43A-55B7-7EBE896B82C3}"/>
              </a:ext>
            </a:extLst>
          </p:cNvPr>
          <p:cNvSpPr/>
          <p:nvPr/>
        </p:nvSpPr>
        <p:spPr>
          <a:xfrm>
            <a:off x="8069580" y="298703"/>
            <a:ext cx="3643588" cy="1187196"/>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9CA045AF-D05E-B66A-9698-7F685720F0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3643" y="1906108"/>
            <a:ext cx="751557" cy="616228"/>
          </a:xfrm>
          <a:prstGeom prst="rect">
            <a:avLst/>
          </a:prstGeom>
        </p:spPr>
      </p:pic>
      <p:cxnSp>
        <p:nvCxnSpPr>
          <p:cNvPr id="20" name="Straight Connector 19">
            <a:extLst>
              <a:ext uri="{FF2B5EF4-FFF2-40B4-BE49-F238E27FC236}">
                <a16:creationId xmlns:a16="http://schemas.microsoft.com/office/drawing/2014/main" id="{5BF952C1-39D9-A2FE-250F-013FA37FCE00}"/>
              </a:ext>
            </a:extLst>
          </p:cNvPr>
          <p:cNvCxnSpPr>
            <a:cxnSpLocks/>
          </p:cNvCxnSpPr>
          <p:nvPr/>
        </p:nvCxnSpPr>
        <p:spPr>
          <a:xfrm>
            <a:off x="6729449" y="2582855"/>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416887C5-C9C0-E464-D509-6CCAB0DADF9B}"/>
              </a:ext>
            </a:extLst>
          </p:cNvPr>
          <p:cNvSpPr txBox="1"/>
          <p:nvPr/>
        </p:nvSpPr>
        <p:spPr>
          <a:xfrm>
            <a:off x="7226463" y="2135259"/>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cxnSp>
        <p:nvCxnSpPr>
          <p:cNvPr id="6" name="Straight Connector 5">
            <a:extLst>
              <a:ext uri="{FF2B5EF4-FFF2-40B4-BE49-F238E27FC236}">
                <a16:creationId xmlns:a16="http://schemas.microsoft.com/office/drawing/2014/main" id="{48907BAA-2596-28CB-930C-82CBD90842B4}"/>
              </a:ext>
            </a:extLst>
          </p:cNvPr>
          <p:cNvCxnSpPr>
            <a:cxnSpLocks/>
          </p:cNvCxnSpPr>
          <p:nvPr/>
        </p:nvCxnSpPr>
        <p:spPr>
          <a:xfrm>
            <a:off x="960120" y="872382"/>
            <a:ext cx="7109460"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C3FF8BD8-6CF5-99C7-AE2F-464BBAAF4D8A}"/>
              </a:ext>
            </a:extLst>
          </p:cNvPr>
          <p:cNvSpPr txBox="1"/>
          <p:nvPr/>
        </p:nvSpPr>
        <p:spPr>
          <a:xfrm>
            <a:off x="6729449" y="2715125"/>
            <a:ext cx="5182135" cy="707886"/>
          </a:xfrm>
          <a:prstGeom prst="rect">
            <a:avLst/>
          </a:prstGeom>
          <a:noFill/>
        </p:spPr>
        <p:txBody>
          <a:bodyPr wrap="square" rtlCol="0">
            <a:spAutoFit/>
          </a:bodyPr>
          <a:lstStyle/>
          <a:p>
            <a:pPr marL="285750" indent="-285750">
              <a:buFont typeface="Wingdings" panose="05000000000000000000" pitchFamily="2" charset="2"/>
              <a:buChar char="ü"/>
            </a:pPr>
            <a:r>
              <a:rPr lang="en-US" sz="2000" b="1" dirty="0"/>
              <a:t>Revenue is approaching saturation, with decline in 2024 and stagnation through 2026</a:t>
            </a:r>
            <a:endParaRPr lang="en-NG" sz="2000" b="1" kern="100" dirty="0">
              <a:latin typeface="Aptos" panose="02110004020202020204"/>
              <a:cs typeface="Times New Roman" panose="02020603050405020304" pitchFamily="18" charset="0"/>
            </a:endParaRPr>
          </a:p>
        </p:txBody>
      </p:sp>
      <p:pic>
        <p:nvPicPr>
          <p:cNvPr id="16" name="Picture 15">
            <a:extLst>
              <a:ext uri="{FF2B5EF4-FFF2-40B4-BE49-F238E27FC236}">
                <a16:creationId xmlns:a16="http://schemas.microsoft.com/office/drawing/2014/main" id="{081E3B8B-3A98-A26C-E585-72357C1DAD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96" y="986689"/>
            <a:ext cx="6036267" cy="5468141"/>
          </a:xfrm>
          <a:prstGeom prst="rect">
            <a:avLst/>
          </a:prstGeom>
        </p:spPr>
      </p:pic>
    </p:spTree>
    <p:extLst>
      <p:ext uri="{BB962C8B-B14F-4D97-AF65-F5344CB8AC3E}">
        <p14:creationId xmlns:p14="http://schemas.microsoft.com/office/powerpoint/2010/main" val="2352757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5C787F"/>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6152909-6255-ADA9-8C5F-99F9270EE5CC}"/>
              </a:ext>
            </a:extLst>
          </p:cNvPr>
          <p:cNvPicPr>
            <a:picLocks noChangeAspect="1"/>
          </p:cNvPicPr>
          <p:nvPr/>
        </p:nvPicPr>
        <p:blipFill>
          <a:blip r:embed="rId2"/>
          <a:stretch>
            <a:fillRect/>
          </a:stretch>
        </p:blipFill>
        <p:spPr>
          <a:xfrm>
            <a:off x="0" y="0"/>
            <a:ext cx="12192000" cy="6858000"/>
          </a:xfrm>
          <a:prstGeom prst="rect">
            <a:avLst/>
          </a:prstGeom>
          <a:solidFill>
            <a:srgbClr val="5C787F"/>
          </a:solidFill>
        </p:spPr>
      </p:pic>
      <p:sp>
        <p:nvSpPr>
          <p:cNvPr id="9" name="Rectangle: Rounded Corners 8">
            <a:extLst>
              <a:ext uri="{FF2B5EF4-FFF2-40B4-BE49-F238E27FC236}">
                <a16:creationId xmlns:a16="http://schemas.microsoft.com/office/drawing/2014/main" id="{1E446FD1-FA7F-6CD3-846B-64B0E31132B0}"/>
              </a:ext>
            </a:extLst>
          </p:cNvPr>
          <p:cNvSpPr/>
          <p:nvPr/>
        </p:nvSpPr>
        <p:spPr>
          <a:xfrm>
            <a:off x="5370653" y="1226917"/>
            <a:ext cx="6722931" cy="4398379"/>
          </a:xfrm>
          <a:prstGeom prst="roundRect">
            <a:avLst>
              <a:gd name="adj" fmla="val 6477"/>
            </a:avLst>
          </a:prstGeom>
          <a:solidFill>
            <a:schemeClr val="bg1"/>
          </a:solidFill>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cxnSp>
        <p:nvCxnSpPr>
          <p:cNvPr id="3" name="Straight Connector 2">
            <a:extLst>
              <a:ext uri="{FF2B5EF4-FFF2-40B4-BE49-F238E27FC236}">
                <a16:creationId xmlns:a16="http://schemas.microsoft.com/office/drawing/2014/main" id="{77B7FCEF-5D7B-37FD-2C3D-0D42792505A9}"/>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6237AAC8-BF03-CEAA-25A1-1D8A8390270D}"/>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5" name="TextBox 4">
            <a:extLst>
              <a:ext uri="{FF2B5EF4-FFF2-40B4-BE49-F238E27FC236}">
                <a16:creationId xmlns:a16="http://schemas.microsoft.com/office/drawing/2014/main" id="{870F45F9-B86A-73BC-8B3A-1FCCD5C65C66}"/>
              </a:ext>
            </a:extLst>
          </p:cNvPr>
          <p:cNvSpPr txBox="1"/>
          <p:nvPr/>
        </p:nvSpPr>
        <p:spPr>
          <a:xfrm>
            <a:off x="11039856" y="6603460"/>
            <a:ext cx="384048" cy="261610"/>
          </a:xfrm>
          <a:prstGeom prst="rect">
            <a:avLst/>
          </a:prstGeom>
          <a:noFill/>
        </p:spPr>
        <p:txBody>
          <a:bodyPr wrap="square" rtlCol="0">
            <a:spAutoFit/>
          </a:bodyPr>
          <a:lstStyle/>
          <a:p>
            <a:r>
              <a:rPr lang="en-US" sz="1100" b="1" dirty="0"/>
              <a:t>2 </a:t>
            </a:r>
            <a:endParaRPr lang="en-NG" sz="1100" b="1" dirty="0"/>
          </a:p>
        </p:txBody>
      </p:sp>
      <p:sp>
        <p:nvSpPr>
          <p:cNvPr id="6" name="TextBox 5">
            <a:extLst>
              <a:ext uri="{FF2B5EF4-FFF2-40B4-BE49-F238E27FC236}">
                <a16:creationId xmlns:a16="http://schemas.microsoft.com/office/drawing/2014/main" id="{BC507B71-CF94-05E1-3A88-B37C8EF73805}"/>
              </a:ext>
            </a:extLst>
          </p:cNvPr>
          <p:cNvSpPr txBox="1"/>
          <p:nvPr/>
        </p:nvSpPr>
        <p:spPr>
          <a:xfrm>
            <a:off x="5498476" y="1532804"/>
            <a:ext cx="6413108" cy="3788858"/>
          </a:xfrm>
          <a:prstGeom prst="rect">
            <a:avLst/>
          </a:prstGeom>
          <a:noFill/>
        </p:spPr>
        <p:txBody>
          <a:bodyPr wrap="square" rtlCol="0">
            <a:spAutoFit/>
          </a:bodyPr>
          <a:lstStyle/>
          <a:p>
            <a:pPr marL="457200" indent="-457200">
              <a:lnSpc>
                <a:spcPct val="150000"/>
              </a:lnSpc>
              <a:buFont typeface="+mj-lt"/>
              <a:buAutoNum type="arabicPeriod"/>
            </a:pPr>
            <a:r>
              <a:rPr lang="en-US" dirty="0"/>
              <a:t>Executive Summary</a:t>
            </a:r>
          </a:p>
          <a:p>
            <a:pPr marL="457200" indent="-457200">
              <a:lnSpc>
                <a:spcPct val="150000"/>
              </a:lnSpc>
              <a:buFont typeface="+mj-lt"/>
              <a:buAutoNum type="arabicPeriod"/>
            </a:pPr>
            <a:r>
              <a:rPr lang="en-US" dirty="0"/>
              <a:t>Objectives of the Project</a:t>
            </a:r>
          </a:p>
          <a:p>
            <a:pPr marL="457200" indent="-457200">
              <a:lnSpc>
                <a:spcPct val="150000"/>
              </a:lnSpc>
              <a:buFont typeface="+mj-lt"/>
              <a:buAutoNum type="arabicPeriod"/>
            </a:pPr>
            <a:r>
              <a:rPr lang="en-US" dirty="0"/>
              <a:t>Business Questions: A Comprehensive Examination of Descriptive, Diagnostic, Predictive, and Prescriptive Analytics</a:t>
            </a:r>
          </a:p>
          <a:p>
            <a:pPr marL="457200" indent="-457200">
              <a:lnSpc>
                <a:spcPct val="150000"/>
              </a:lnSpc>
              <a:buFont typeface="+mj-lt"/>
              <a:buAutoNum type="arabicPeriod"/>
            </a:pPr>
            <a:r>
              <a:rPr lang="en-US" dirty="0"/>
              <a:t>Tools Used throughout the Project</a:t>
            </a:r>
            <a:endParaRPr lang="en-NG" dirty="0"/>
          </a:p>
          <a:p>
            <a:pPr marL="457200" indent="-457200">
              <a:lnSpc>
                <a:spcPct val="150000"/>
              </a:lnSpc>
              <a:buFont typeface="+mj-lt"/>
              <a:buAutoNum type="arabicPeriod"/>
            </a:pPr>
            <a:r>
              <a:rPr lang="en-US" dirty="0"/>
              <a:t>Approach, Analysis, and Technical Challenges</a:t>
            </a:r>
          </a:p>
          <a:p>
            <a:pPr marL="457200" indent="-457200">
              <a:lnSpc>
                <a:spcPct val="150000"/>
              </a:lnSpc>
              <a:buFont typeface="+mj-lt"/>
              <a:buAutoNum type="arabicPeriod"/>
            </a:pPr>
            <a:r>
              <a:rPr lang="en-US" dirty="0"/>
              <a:t>Key Findings: Objectives, Insights, EDA Visualizations, and Model-Driven Interpretations</a:t>
            </a:r>
            <a:endParaRPr lang="en-NG" dirty="0"/>
          </a:p>
          <a:p>
            <a:pPr marL="457200" indent="-457200">
              <a:lnSpc>
                <a:spcPct val="150000"/>
              </a:lnSpc>
              <a:buFont typeface="+mj-lt"/>
              <a:buAutoNum type="arabicPeriod"/>
            </a:pPr>
            <a:r>
              <a:rPr lang="en-US" dirty="0"/>
              <a:t>Final Recommendations</a:t>
            </a:r>
          </a:p>
        </p:txBody>
      </p:sp>
      <p:sp>
        <p:nvSpPr>
          <p:cNvPr id="7" name="TextBox 6">
            <a:extLst>
              <a:ext uri="{FF2B5EF4-FFF2-40B4-BE49-F238E27FC236}">
                <a16:creationId xmlns:a16="http://schemas.microsoft.com/office/drawing/2014/main" id="{0CBCBB4D-034C-32E4-8808-F41E4C8363B9}"/>
              </a:ext>
            </a:extLst>
          </p:cNvPr>
          <p:cNvSpPr txBox="1"/>
          <p:nvPr/>
        </p:nvSpPr>
        <p:spPr>
          <a:xfrm>
            <a:off x="934836" y="1141365"/>
            <a:ext cx="2612883" cy="1323439"/>
          </a:xfrm>
          <a:prstGeom prst="rect">
            <a:avLst/>
          </a:prstGeom>
          <a:noFill/>
          <a:effectLst>
            <a:outerShdw blurRad="50800" dist="38100" dir="2700000" algn="tl" rotWithShape="0">
              <a:prstClr val="black">
                <a:alpha val="40000"/>
              </a:prstClr>
            </a:outerShdw>
          </a:effectLst>
        </p:spPr>
        <p:txBody>
          <a:bodyPr wrap="square" rtlCol="0">
            <a:spAutoFit/>
          </a:bodyPr>
          <a:lstStyle/>
          <a:p>
            <a:r>
              <a:rPr lang="en-US" sz="4000" b="1" dirty="0">
                <a:solidFill>
                  <a:srgbClr val="FF0000"/>
                </a:solidFill>
                <a:latin typeface="Arial Rounded MT Bold" panose="020F0704030504030204" pitchFamily="34" charset="0"/>
              </a:rPr>
              <a:t>Table of Contents</a:t>
            </a:r>
            <a:endParaRPr lang="en-NG" sz="4000" b="1" dirty="0">
              <a:solidFill>
                <a:srgbClr val="FF0000"/>
              </a:solidFill>
              <a:latin typeface="Arial Rounded MT Bold" panose="020F0704030504030204" pitchFamily="34" charset="0"/>
            </a:endParaRPr>
          </a:p>
        </p:txBody>
      </p:sp>
      <p:pic>
        <p:nvPicPr>
          <p:cNvPr id="8" name="Picture 7">
            <a:extLst>
              <a:ext uri="{FF2B5EF4-FFF2-40B4-BE49-F238E27FC236}">
                <a16:creationId xmlns:a16="http://schemas.microsoft.com/office/drawing/2014/main" id="{4339166E-04E0-C8DE-0DCC-FA57572E9572}"/>
              </a:ext>
            </a:extLst>
          </p:cNvPr>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1737" y="2686585"/>
            <a:ext cx="2635200" cy="2635077"/>
          </a:xfrm>
          <a:prstGeom prst="rect">
            <a:avLst/>
          </a:prstGeom>
        </p:spPr>
      </p:pic>
      <p:sp>
        <p:nvSpPr>
          <p:cNvPr id="12" name="Rectangle: Rounded Corners 11">
            <a:extLst>
              <a:ext uri="{FF2B5EF4-FFF2-40B4-BE49-F238E27FC236}">
                <a16:creationId xmlns:a16="http://schemas.microsoft.com/office/drawing/2014/main" id="{99F72428-43E6-C8C0-42F8-8F49B2777599}"/>
              </a:ext>
            </a:extLst>
          </p:cNvPr>
          <p:cNvSpPr/>
          <p:nvPr/>
        </p:nvSpPr>
        <p:spPr>
          <a:xfrm>
            <a:off x="4338045" y="1212072"/>
            <a:ext cx="57600" cy="432000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Tree>
    <p:extLst>
      <p:ext uri="{BB962C8B-B14F-4D97-AF65-F5344CB8AC3E}">
        <p14:creationId xmlns:p14="http://schemas.microsoft.com/office/powerpoint/2010/main" val="35625722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BAE4A06B-8D16-344E-ED4B-C440A06E6195}"/>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3EDDBAD3-7804-E438-8755-19917CE834B6}"/>
              </a:ext>
            </a:extLst>
          </p:cNvPr>
          <p:cNvSpPr/>
          <p:nvPr/>
        </p:nvSpPr>
        <p:spPr>
          <a:xfrm>
            <a:off x="6412230" y="1498667"/>
            <a:ext cx="5619675" cy="4956166"/>
          </a:xfrm>
          <a:prstGeom prst="roundRect">
            <a:avLst>
              <a:gd name="adj" fmla="val 3117"/>
            </a:avLst>
          </a:prstGeom>
          <a:solidFill>
            <a:schemeClr val="bg1"/>
          </a:solidFill>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38745025-22A3-F927-9BF7-97BC931B77F8}"/>
              </a:ext>
            </a:extLst>
          </p:cNvPr>
          <p:cNvSpPr txBox="1"/>
          <p:nvPr/>
        </p:nvSpPr>
        <p:spPr>
          <a:xfrm>
            <a:off x="478832" y="130119"/>
            <a:ext cx="7327858" cy="461665"/>
          </a:xfrm>
          <a:prstGeom prst="rect">
            <a:avLst/>
          </a:prstGeom>
          <a:noFill/>
        </p:spPr>
        <p:txBody>
          <a:bodyPr wrap="square" rtlCol="0">
            <a:spAutoFit/>
          </a:bodyPr>
          <a:lstStyle/>
          <a:p>
            <a:r>
              <a:rPr lang="en-US" sz="2400" b="1" dirty="0">
                <a:solidFill>
                  <a:srgbClr val="FF0000"/>
                </a:solidFill>
              </a:rPr>
              <a:t>11. Customer Segmentation Using Clustering Techniques</a:t>
            </a:r>
          </a:p>
        </p:txBody>
      </p:sp>
      <p:sp>
        <p:nvSpPr>
          <p:cNvPr id="5" name="TextBox 4">
            <a:extLst>
              <a:ext uri="{FF2B5EF4-FFF2-40B4-BE49-F238E27FC236}">
                <a16:creationId xmlns:a16="http://schemas.microsoft.com/office/drawing/2014/main" id="{D102FED0-9F61-6C06-FD81-126E818E6078}"/>
              </a:ext>
            </a:extLst>
          </p:cNvPr>
          <p:cNvSpPr txBox="1"/>
          <p:nvPr/>
        </p:nvSpPr>
        <p:spPr>
          <a:xfrm>
            <a:off x="6668791" y="3732617"/>
            <a:ext cx="5106552" cy="2570704"/>
          </a:xfrm>
          <a:prstGeom prst="rect">
            <a:avLst/>
          </a:prstGeom>
          <a:noFill/>
        </p:spPr>
        <p:txBody>
          <a:bodyPr wrap="square" rtlCol="0">
            <a:spAutoFit/>
          </a:bodyPr>
          <a:lstStyle/>
          <a:p>
            <a:pPr marL="285750" indent="-285750">
              <a:lnSpc>
                <a:spcPct val="115000"/>
              </a:lnSpc>
              <a:spcAft>
                <a:spcPts val="800"/>
              </a:spcAft>
              <a:buFont typeface="Wingdings" panose="05000000000000000000" pitchFamily="2" charset="2"/>
              <a:buChar char="Ø"/>
            </a:pPr>
            <a:r>
              <a:rPr lang="en-NG" sz="1600" b="1" kern="100" dirty="0">
                <a:solidFill>
                  <a:srgbClr val="33CC33"/>
                </a:solidFill>
                <a:effectLst/>
                <a:latin typeface="Aptos" panose="02110004020202020204"/>
                <a:ea typeface="Aptos" panose="02110004020202020204"/>
                <a:cs typeface="Times New Roman" panose="02020603050405020304" pitchFamily="18" charset="0"/>
              </a:rPr>
              <a:t>Green Cluster </a:t>
            </a:r>
            <a:r>
              <a:rPr lang="en-NG" sz="1600" b="1" kern="100" dirty="0">
                <a:effectLst/>
                <a:latin typeface="Aptos" panose="02110004020202020204"/>
                <a:ea typeface="Aptos" panose="02110004020202020204"/>
                <a:cs typeface="Times New Roman" panose="02020603050405020304" pitchFamily="18" charset="0"/>
              </a:rPr>
              <a:t>– Low Revenue, Low Volume Customers</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NG" sz="1600" kern="100" dirty="0">
                <a:effectLst/>
                <a:latin typeface="Aptos" panose="02110004020202020204"/>
                <a:ea typeface="Aptos" panose="02110004020202020204"/>
                <a:cs typeface="Times New Roman" panose="02020603050405020304" pitchFamily="18" charset="0"/>
              </a:rPr>
              <a:t>Represents the </a:t>
            </a:r>
            <a:r>
              <a:rPr lang="en-NG" sz="1600" b="1" kern="100" dirty="0">
                <a:effectLst/>
                <a:latin typeface="Aptos" panose="02110004020202020204"/>
                <a:ea typeface="Aptos" panose="02110004020202020204"/>
                <a:cs typeface="Times New Roman" panose="02020603050405020304" pitchFamily="18" charset="0"/>
              </a:rPr>
              <a:t>majority of customers</a:t>
            </a:r>
            <a:endParaRPr lang="en-NG" sz="1600" kern="100" dirty="0">
              <a:effectLst/>
              <a:latin typeface="Aptos" panose="02110004020202020204"/>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solidFill>
                  <a:srgbClr val="FF0000"/>
                </a:solidFill>
                <a:effectLst/>
                <a:latin typeface="Aptos" panose="02110004020202020204"/>
                <a:ea typeface="Aptos" panose="02110004020202020204"/>
                <a:cs typeface="Times New Roman" panose="02020603050405020304" pitchFamily="18" charset="0"/>
              </a:rPr>
              <a:t>Red/Pink Cluster </a:t>
            </a:r>
            <a:r>
              <a:rPr lang="en-NG" sz="1600" b="1" kern="100" dirty="0">
                <a:effectLst/>
                <a:latin typeface="Aptos" panose="02110004020202020204"/>
                <a:ea typeface="Aptos" panose="02110004020202020204"/>
                <a:cs typeface="Times New Roman" panose="02020603050405020304" pitchFamily="18" charset="0"/>
              </a:rPr>
              <a:t>– Mid-Tier Customers</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NG" sz="1600" kern="100" dirty="0">
                <a:effectLst/>
                <a:latin typeface="Aptos" panose="02110004020202020204"/>
                <a:ea typeface="Aptos" panose="02110004020202020204"/>
                <a:cs typeface="Times New Roman" panose="02020603050405020304" pitchFamily="18" charset="0"/>
              </a:rPr>
              <a:t>Moderate performance: </a:t>
            </a:r>
            <a:r>
              <a:rPr lang="en-NG" sz="1600" b="1" kern="100" dirty="0">
                <a:effectLst/>
                <a:latin typeface="Aptos" panose="02110004020202020204"/>
                <a:ea typeface="Aptos" panose="02110004020202020204"/>
                <a:cs typeface="Times New Roman" panose="02020603050405020304" pitchFamily="18" charset="0"/>
              </a:rPr>
              <a:t>$44.3M–$61.6M revenue</a:t>
            </a:r>
            <a:r>
              <a:rPr lang="en-NG" sz="1600" kern="100" dirty="0">
                <a:effectLst/>
                <a:latin typeface="Aptos" panose="02110004020202020204"/>
                <a:ea typeface="Aptos" panose="02110004020202020204"/>
                <a:cs typeface="Times New Roman" panose="02020603050405020304" pitchFamily="18" charset="0"/>
              </a:rPr>
              <a:t>, </a:t>
            </a:r>
            <a:r>
              <a:rPr lang="en-NG" sz="1600" b="1" kern="100" dirty="0">
                <a:effectLst/>
                <a:latin typeface="Aptos" panose="02110004020202020204"/>
                <a:ea typeface="Aptos" panose="02110004020202020204"/>
                <a:cs typeface="Times New Roman" panose="02020603050405020304" pitchFamily="18" charset="0"/>
              </a:rPr>
              <a:t>89.6K–364K units</a:t>
            </a:r>
            <a:endParaRPr lang="en-NG" sz="1600" kern="100" dirty="0">
              <a:effectLst/>
              <a:latin typeface="Aptos" panose="02110004020202020204"/>
              <a:ea typeface="Aptos" panose="02110004020202020204"/>
              <a:cs typeface="Times New Roman" panose="02020603050405020304" pitchFamily="18" charset="0"/>
            </a:endParaRPr>
          </a:p>
          <a:p>
            <a:pPr marL="285750" indent="-285750">
              <a:lnSpc>
                <a:spcPct val="115000"/>
              </a:lnSpc>
              <a:spcAft>
                <a:spcPts val="800"/>
              </a:spcAft>
              <a:buFont typeface="Wingdings" panose="05000000000000000000" pitchFamily="2" charset="2"/>
              <a:buChar char="Ø"/>
            </a:pPr>
            <a:r>
              <a:rPr lang="en-NG" sz="1600" b="1" kern="100" dirty="0">
                <a:effectLst/>
                <a:latin typeface="Aptos" panose="02110004020202020204"/>
                <a:ea typeface="Aptos" panose="02110004020202020204"/>
                <a:cs typeface="Times New Roman" panose="02020603050405020304" pitchFamily="18" charset="0"/>
              </a:rPr>
              <a:t>Black Cluster – High-Value Customer</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Symbol" panose="05050102010706020507" pitchFamily="18" charset="2"/>
              <a:buChar char=""/>
              <a:tabLst>
                <a:tab pos="457200" algn="l"/>
              </a:tabLst>
            </a:pPr>
            <a:r>
              <a:rPr lang="en-NG" sz="1600" kern="100" dirty="0">
                <a:effectLst/>
                <a:latin typeface="Aptos" panose="02110004020202020204"/>
                <a:ea typeface="Aptos" panose="02110004020202020204"/>
                <a:cs typeface="Times New Roman" panose="02020603050405020304" pitchFamily="18" charset="0"/>
              </a:rPr>
              <a:t>Drives </a:t>
            </a:r>
            <a:r>
              <a:rPr lang="en-NG" sz="1600" b="1" kern="100" dirty="0">
                <a:effectLst/>
                <a:latin typeface="Aptos" panose="02110004020202020204"/>
                <a:ea typeface="Aptos" panose="02110004020202020204"/>
                <a:cs typeface="Times New Roman" panose="02020603050405020304" pitchFamily="18" charset="0"/>
              </a:rPr>
              <a:t>$509M+ revenue</a:t>
            </a:r>
            <a:r>
              <a:rPr lang="en-NG" sz="1600" kern="100" dirty="0">
                <a:effectLst/>
                <a:latin typeface="Aptos" panose="02110004020202020204"/>
                <a:ea typeface="Aptos" panose="02110004020202020204"/>
                <a:cs typeface="Times New Roman" panose="02020603050405020304" pitchFamily="18" charset="0"/>
              </a:rPr>
              <a:t>, </a:t>
            </a:r>
            <a:r>
              <a:rPr lang="en-NG" sz="1600" b="1" kern="100" dirty="0">
                <a:effectLst/>
                <a:latin typeface="Aptos" panose="02110004020202020204"/>
                <a:ea typeface="Aptos" panose="02110004020202020204"/>
                <a:cs typeface="Times New Roman" panose="02020603050405020304" pitchFamily="18" charset="0"/>
              </a:rPr>
              <a:t>815K+ units sold</a:t>
            </a:r>
            <a:endParaRPr lang="en-NG" sz="1600" kern="100" dirty="0">
              <a:effectLst/>
              <a:latin typeface="Aptos" panose="02110004020202020204"/>
              <a:ea typeface="Aptos" panose="02110004020202020204"/>
              <a:cs typeface="Times New Roman" panose="02020603050405020304" pitchFamily="18" charset="0"/>
            </a:endParaRPr>
          </a:p>
        </p:txBody>
      </p:sp>
      <p:cxnSp>
        <p:nvCxnSpPr>
          <p:cNvPr id="3" name="Straight Connector 2">
            <a:extLst>
              <a:ext uri="{FF2B5EF4-FFF2-40B4-BE49-F238E27FC236}">
                <a16:creationId xmlns:a16="http://schemas.microsoft.com/office/drawing/2014/main" id="{6C4D9FF2-5311-6765-F64F-65C66A9749EF}"/>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64BD81F0-0045-D251-3B4A-92458EE5CA98}"/>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9" name="TextBox 8">
            <a:extLst>
              <a:ext uri="{FF2B5EF4-FFF2-40B4-BE49-F238E27FC236}">
                <a16:creationId xmlns:a16="http://schemas.microsoft.com/office/drawing/2014/main" id="{3C63F024-2C7F-226B-B028-056848504184}"/>
              </a:ext>
            </a:extLst>
          </p:cNvPr>
          <p:cNvSpPr txBox="1"/>
          <p:nvPr/>
        </p:nvSpPr>
        <p:spPr>
          <a:xfrm>
            <a:off x="11039856" y="6603460"/>
            <a:ext cx="384048" cy="261610"/>
          </a:xfrm>
          <a:prstGeom prst="rect">
            <a:avLst/>
          </a:prstGeom>
          <a:noFill/>
        </p:spPr>
        <p:txBody>
          <a:bodyPr wrap="square" rtlCol="0">
            <a:spAutoFit/>
          </a:bodyPr>
          <a:lstStyle/>
          <a:p>
            <a:r>
              <a:rPr lang="en-US" sz="1100" b="1" dirty="0"/>
              <a:t>20  </a:t>
            </a:r>
            <a:endParaRPr lang="en-NG" sz="1100" b="1" dirty="0"/>
          </a:p>
        </p:txBody>
      </p:sp>
      <p:sp>
        <p:nvSpPr>
          <p:cNvPr id="14" name="TextBox 13">
            <a:extLst>
              <a:ext uri="{FF2B5EF4-FFF2-40B4-BE49-F238E27FC236}">
                <a16:creationId xmlns:a16="http://schemas.microsoft.com/office/drawing/2014/main" id="{E074E3B4-C52D-5E05-7566-E3120A7E26F1}"/>
              </a:ext>
            </a:extLst>
          </p:cNvPr>
          <p:cNvSpPr txBox="1"/>
          <p:nvPr/>
        </p:nvSpPr>
        <p:spPr>
          <a:xfrm>
            <a:off x="8598485" y="303204"/>
            <a:ext cx="3357838" cy="830997"/>
          </a:xfrm>
          <a:prstGeom prst="rect">
            <a:avLst/>
          </a:prstGeom>
          <a:noFill/>
        </p:spPr>
        <p:txBody>
          <a:bodyPr wrap="square" rtlCol="0">
            <a:spAutoFit/>
          </a:bodyPr>
          <a:lstStyle/>
          <a:p>
            <a:r>
              <a:rPr lang="en-US" sz="1600" i="1" dirty="0">
                <a:solidFill>
                  <a:srgbClr val="FF0000"/>
                </a:solidFill>
              </a:rPr>
              <a:t>Which customer segments, based on clustering, contribute the most to overall revenue and sales volume?</a:t>
            </a:r>
          </a:p>
        </p:txBody>
      </p:sp>
      <p:sp>
        <p:nvSpPr>
          <p:cNvPr id="15" name="Rectangle: Rounded Corners 14">
            <a:extLst>
              <a:ext uri="{FF2B5EF4-FFF2-40B4-BE49-F238E27FC236}">
                <a16:creationId xmlns:a16="http://schemas.microsoft.com/office/drawing/2014/main" id="{DB22D5EB-808C-DA64-CFEE-5031A4C4FDB8}"/>
              </a:ext>
            </a:extLst>
          </p:cNvPr>
          <p:cNvSpPr/>
          <p:nvPr/>
        </p:nvSpPr>
        <p:spPr>
          <a:xfrm>
            <a:off x="8388316" y="217170"/>
            <a:ext cx="3643588" cy="947507"/>
          </a:xfrm>
          <a:prstGeom prst="roundRect">
            <a:avLst>
              <a:gd name="adj" fmla="val 11176"/>
            </a:avLst>
          </a:prstGeom>
          <a:noFill/>
          <a:ln>
            <a:solidFill>
              <a:schemeClr val="tx2">
                <a:lumMod val="50000"/>
                <a:lumOff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9" name="Picture 18">
            <a:extLst>
              <a:ext uri="{FF2B5EF4-FFF2-40B4-BE49-F238E27FC236}">
                <a16:creationId xmlns:a16="http://schemas.microsoft.com/office/drawing/2014/main" id="{2DB52423-D83F-617C-9C03-92D8F1AB55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8060" y="1555242"/>
            <a:ext cx="751557" cy="616228"/>
          </a:xfrm>
          <a:prstGeom prst="rect">
            <a:avLst/>
          </a:prstGeom>
        </p:spPr>
      </p:pic>
      <p:cxnSp>
        <p:nvCxnSpPr>
          <p:cNvPr id="20" name="Straight Connector 19">
            <a:extLst>
              <a:ext uri="{FF2B5EF4-FFF2-40B4-BE49-F238E27FC236}">
                <a16:creationId xmlns:a16="http://schemas.microsoft.com/office/drawing/2014/main" id="{89365C7B-44F2-E920-D4C1-741B32A204EF}"/>
              </a:ext>
            </a:extLst>
          </p:cNvPr>
          <p:cNvCxnSpPr>
            <a:cxnSpLocks/>
          </p:cNvCxnSpPr>
          <p:nvPr/>
        </p:nvCxnSpPr>
        <p:spPr>
          <a:xfrm>
            <a:off x="6653866" y="2231989"/>
            <a:ext cx="2387409" cy="0"/>
          </a:xfrm>
          <a:prstGeom prst="line">
            <a:avLst/>
          </a:prstGeom>
          <a:ln w="31750">
            <a:solidFill>
              <a:schemeClr val="tx2">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B3528670-2299-7323-FAEC-9B9A32B5E0FA}"/>
              </a:ext>
            </a:extLst>
          </p:cNvPr>
          <p:cNvSpPr txBox="1"/>
          <p:nvPr/>
        </p:nvSpPr>
        <p:spPr>
          <a:xfrm>
            <a:off x="7150880" y="1784393"/>
            <a:ext cx="2055889" cy="461665"/>
          </a:xfrm>
          <a:prstGeom prst="rect">
            <a:avLst/>
          </a:prstGeom>
          <a:noFill/>
        </p:spPr>
        <p:txBody>
          <a:bodyPr wrap="square" rtlCol="0">
            <a:spAutoFit/>
          </a:bodyPr>
          <a:lstStyle/>
          <a:p>
            <a:r>
              <a:rPr lang="en-US" sz="2400" b="1" dirty="0">
                <a:latin typeface="Arial Rounded MT Bold" panose="020F0704030504030204" pitchFamily="34" charset="0"/>
              </a:rPr>
              <a:t>Key Insights</a:t>
            </a:r>
            <a:endParaRPr lang="en-NG" sz="2400" b="1" dirty="0">
              <a:latin typeface="Arial Rounded MT Bold" panose="020F0704030504030204" pitchFamily="34" charset="0"/>
            </a:endParaRPr>
          </a:p>
        </p:txBody>
      </p:sp>
      <p:cxnSp>
        <p:nvCxnSpPr>
          <p:cNvPr id="6" name="Straight Connector 5">
            <a:extLst>
              <a:ext uri="{FF2B5EF4-FFF2-40B4-BE49-F238E27FC236}">
                <a16:creationId xmlns:a16="http://schemas.microsoft.com/office/drawing/2014/main" id="{1BA5BA10-1EC3-8DDC-2678-2E42D638082F}"/>
              </a:ext>
            </a:extLst>
          </p:cNvPr>
          <p:cNvCxnSpPr>
            <a:cxnSpLocks/>
          </p:cNvCxnSpPr>
          <p:nvPr/>
        </p:nvCxnSpPr>
        <p:spPr>
          <a:xfrm>
            <a:off x="1278856" y="551160"/>
            <a:ext cx="7109460" cy="0"/>
          </a:xfrm>
          <a:prstGeom prst="line">
            <a:avLst/>
          </a:prstGeom>
          <a:ln w="38100">
            <a:solidFill>
              <a:srgbClr val="00B0F0"/>
            </a:solidFill>
          </a:ln>
        </p:spPr>
        <p:style>
          <a:lnRef idx="2">
            <a:schemeClr val="accent1"/>
          </a:lnRef>
          <a:fillRef idx="0">
            <a:schemeClr val="accent1"/>
          </a:fillRef>
          <a:effectRef idx="1">
            <a:schemeClr val="accent1"/>
          </a:effectRef>
          <a:fontRef idx="minor">
            <a:schemeClr val="tx1"/>
          </a:fontRef>
        </p:style>
      </p:cxnSp>
      <p:sp>
        <p:nvSpPr>
          <p:cNvPr id="13" name="TextBox 12">
            <a:extLst>
              <a:ext uri="{FF2B5EF4-FFF2-40B4-BE49-F238E27FC236}">
                <a16:creationId xmlns:a16="http://schemas.microsoft.com/office/drawing/2014/main" id="{6ACAA0B3-0D34-440C-FE59-13043144C20C}"/>
              </a:ext>
            </a:extLst>
          </p:cNvPr>
          <p:cNvSpPr txBox="1"/>
          <p:nvPr/>
        </p:nvSpPr>
        <p:spPr>
          <a:xfrm>
            <a:off x="6555540" y="2382964"/>
            <a:ext cx="5302457" cy="1015663"/>
          </a:xfrm>
          <a:prstGeom prst="rect">
            <a:avLst/>
          </a:prstGeom>
          <a:noFill/>
        </p:spPr>
        <p:txBody>
          <a:bodyPr wrap="square" rtlCol="0">
            <a:spAutoFit/>
          </a:bodyPr>
          <a:lstStyle/>
          <a:p>
            <a:pPr marL="285750" indent="-285750">
              <a:buFont typeface="Wingdings" panose="05000000000000000000" pitchFamily="2" charset="2"/>
              <a:buChar char="ü"/>
            </a:pPr>
            <a:r>
              <a:rPr lang="en-US" sz="2000" b="1" dirty="0"/>
              <a:t>Prime Stop Superstore in the Black Cluster reigns supreme as a key driver of profitability and long-term business sustainability</a:t>
            </a:r>
            <a:endParaRPr lang="en-NG" sz="2000" b="1" kern="100" dirty="0">
              <a:latin typeface="Aptos" panose="02110004020202020204"/>
              <a:cs typeface="Times New Roman" panose="02020603050405020304" pitchFamily="18" charset="0"/>
            </a:endParaRPr>
          </a:p>
        </p:txBody>
      </p:sp>
      <p:pic>
        <p:nvPicPr>
          <p:cNvPr id="10" name="Picture 9">
            <a:extLst>
              <a:ext uri="{FF2B5EF4-FFF2-40B4-BE49-F238E27FC236}">
                <a16:creationId xmlns:a16="http://schemas.microsoft.com/office/drawing/2014/main" id="{C4BA5022-8F0D-E106-F043-29376139E6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384" y="788670"/>
            <a:ext cx="6105525" cy="5518153"/>
          </a:xfrm>
          <a:prstGeom prst="rect">
            <a:avLst/>
          </a:prstGeom>
        </p:spPr>
      </p:pic>
    </p:spTree>
    <p:extLst>
      <p:ext uri="{BB962C8B-B14F-4D97-AF65-F5344CB8AC3E}">
        <p14:creationId xmlns:p14="http://schemas.microsoft.com/office/powerpoint/2010/main" val="37853381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BFBA9CAF-0DD0-910E-F68E-E7A9B4747891}"/>
            </a:ext>
          </a:extLst>
        </p:cNvPr>
        <p:cNvGrpSpPr/>
        <p:nvPr/>
      </p:nvGrpSpPr>
      <p:grpSpPr>
        <a:xfrm>
          <a:off x="0" y="0"/>
          <a:ext cx="0" cy="0"/>
          <a:chOff x="0" y="0"/>
          <a:chExt cx="0" cy="0"/>
        </a:xfrm>
      </p:grpSpPr>
      <p:sp>
        <p:nvSpPr>
          <p:cNvPr id="28" name="Rectangle: Rounded Corners 27">
            <a:extLst>
              <a:ext uri="{FF2B5EF4-FFF2-40B4-BE49-F238E27FC236}">
                <a16:creationId xmlns:a16="http://schemas.microsoft.com/office/drawing/2014/main" id="{979E2928-CEB5-2D6D-3C27-59A7E417FAC0}"/>
              </a:ext>
            </a:extLst>
          </p:cNvPr>
          <p:cNvSpPr/>
          <p:nvPr/>
        </p:nvSpPr>
        <p:spPr>
          <a:xfrm>
            <a:off x="7960573" y="2147562"/>
            <a:ext cx="3951010" cy="1059631"/>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9" name="Rectangle: Rounded Corners 28">
            <a:extLst>
              <a:ext uri="{FF2B5EF4-FFF2-40B4-BE49-F238E27FC236}">
                <a16:creationId xmlns:a16="http://schemas.microsoft.com/office/drawing/2014/main" id="{7469953D-F381-6A4B-B199-70B14125C56D}"/>
              </a:ext>
            </a:extLst>
          </p:cNvPr>
          <p:cNvSpPr/>
          <p:nvPr/>
        </p:nvSpPr>
        <p:spPr>
          <a:xfrm>
            <a:off x="7960572" y="3584633"/>
            <a:ext cx="3951010" cy="1421677"/>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30" name="Rectangle: Rounded Corners 29">
            <a:extLst>
              <a:ext uri="{FF2B5EF4-FFF2-40B4-BE49-F238E27FC236}">
                <a16:creationId xmlns:a16="http://schemas.microsoft.com/office/drawing/2014/main" id="{6D359F4D-762C-D5D0-5AE5-F7E361535FE2}"/>
              </a:ext>
            </a:extLst>
          </p:cNvPr>
          <p:cNvSpPr/>
          <p:nvPr/>
        </p:nvSpPr>
        <p:spPr>
          <a:xfrm>
            <a:off x="7960573" y="5254536"/>
            <a:ext cx="3951010" cy="1247636"/>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31" name="Rectangle: Rounded Corners 30">
            <a:extLst>
              <a:ext uri="{FF2B5EF4-FFF2-40B4-BE49-F238E27FC236}">
                <a16:creationId xmlns:a16="http://schemas.microsoft.com/office/drawing/2014/main" id="{BF007F9F-2D06-0E36-BEDB-68984DF1F362}"/>
              </a:ext>
            </a:extLst>
          </p:cNvPr>
          <p:cNvSpPr/>
          <p:nvPr/>
        </p:nvSpPr>
        <p:spPr>
          <a:xfrm>
            <a:off x="7960573" y="669321"/>
            <a:ext cx="3951010" cy="1059631"/>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0" name="Rectangle: Rounded Corners 19">
            <a:extLst>
              <a:ext uri="{FF2B5EF4-FFF2-40B4-BE49-F238E27FC236}">
                <a16:creationId xmlns:a16="http://schemas.microsoft.com/office/drawing/2014/main" id="{4C86A771-B232-ED69-6B7B-677ADB03DE4C}"/>
              </a:ext>
            </a:extLst>
          </p:cNvPr>
          <p:cNvSpPr/>
          <p:nvPr/>
        </p:nvSpPr>
        <p:spPr>
          <a:xfrm>
            <a:off x="3459067" y="2147562"/>
            <a:ext cx="4217629" cy="1059631"/>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1" name="Rectangle: Rounded Corners 20">
            <a:extLst>
              <a:ext uri="{FF2B5EF4-FFF2-40B4-BE49-F238E27FC236}">
                <a16:creationId xmlns:a16="http://schemas.microsoft.com/office/drawing/2014/main" id="{56FC79ED-D15D-8492-4065-9142422BB75F}"/>
              </a:ext>
            </a:extLst>
          </p:cNvPr>
          <p:cNvSpPr/>
          <p:nvPr/>
        </p:nvSpPr>
        <p:spPr>
          <a:xfrm>
            <a:off x="3459067" y="3700547"/>
            <a:ext cx="4217629" cy="1059631"/>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2" name="Rectangle: Rounded Corners 21">
            <a:extLst>
              <a:ext uri="{FF2B5EF4-FFF2-40B4-BE49-F238E27FC236}">
                <a16:creationId xmlns:a16="http://schemas.microsoft.com/office/drawing/2014/main" id="{3E6A71DD-955E-D133-86B0-5244D009DAA1}"/>
              </a:ext>
            </a:extLst>
          </p:cNvPr>
          <p:cNvSpPr/>
          <p:nvPr/>
        </p:nvSpPr>
        <p:spPr>
          <a:xfrm>
            <a:off x="3459067" y="5253532"/>
            <a:ext cx="4217629" cy="984886"/>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9" name="Rectangle: Rounded Corners 18">
            <a:extLst>
              <a:ext uri="{FF2B5EF4-FFF2-40B4-BE49-F238E27FC236}">
                <a16:creationId xmlns:a16="http://schemas.microsoft.com/office/drawing/2014/main" id="{25A869BA-971B-2190-B4A2-786F90DEDF31}"/>
              </a:ext>
            </a:extLst>
          </p:cNvPr>
          <p:cNvSpPr/>
          <p:nvPr/>
        </p:nvSpPr>
        <p:spPr>
          <a:xfrm>
            <a:off x="3459068" y="669321"/>
            <a:ext cx="4217628" cy="1059631"/>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C8D6871B-C2A6-2CEC-19B0-6A8EEB5F3347}"/>
              </a:ext>
            </a:extLst>
          </p:cNvPr>
          <p:cNvSpPr txBox="1"/>
          <p:nvPr/>
        </p:nvSpPr>
        <p:spPr>
          <a:xfrm>
            <a:off x="186727" y="1405725"/>
            <a:ext cx="2597528" cy="830997"/>
          </a:xfrm>
          <a:prstGeom prst="rect">
            <a:avLst/>
          </a:prstGeom>
          <a:noFill/>
        </p:spPr>
        <p:txBody>
          <a:bodyPr wrap="square" rtlCol="0">
            <a:spAutoFit/>
          </a:bodyPr>
          <a:lstStyle/>
          <a:p>
            <a:r>
              <a:rPr lang="en-US" sz="2400" b="1" dirty="0">
                <a:solidFill>
                  <a:srgbClr val="FF0000"/>
                </a:solidFill>
              </a:rPr>
              <a:t>             Final Recommendations</a:t>
            </a:r>
          </a:p>
        </p:txBody>
      </p:sp>
      <p:cxnSp>
        <p:nvCxnSpPr>
          <p:cNvPr id="4" name="Straight Connector 3">
            <a:extLst>
              <a:ext uri="{FF2B5EF4-FFF2-40B4-BE49-F238E27FC236}">
                <a16:creationId xmlns:a16="http://schemas.microsoft.com/office/drawing/2014/main" id="{61A448C7-BFD2-5A68-3115-43B4578874AF}"/>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1DD13200-15AD-D513-923D-9EF206FD72DE}"/>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24BC9C96-6088-B0BC-BEFE-310E0B1D92CB}"/>
              </a:ext>
            </a:extLst>
          </p:cNvPr>
          <p:cNvSpPr txBox="1"/>
          <p:nvPr/>
        </p:nvSpPr>
        <p:spPr>
          <a:xfrm>
            <a:off x="11039856" y="6603460"/>
            <a:ext cx="384048" cy="261610"/>
          </a:xfrm>
          <a:prstGeom prst="rect">
            <a:avLst/>
          </a:prstGeom>
          <a:noFill/>
        </p:spPr>
        <p:txBody>
          <a:bodyPr wrap="square" rtlCol="0">
            <a:spAutoFit/>
          </a:bodyPr>
          <a:lstStyle/>
          <a:p>
            <a:r>
              <a:rPr lang="en-US" sz="1100" b="1" dirty="0"/>
              <a:t>21</a:t>
            </a:r>
            <a:endParaRPr lang="en-NG" sz="1100" b="1" dirty="0"/>
          </a:p>
        </p:txBody>
      </p:sp>
      <p:sp>
        <p:nvSpPr>
          <p:cNvPr id="7" name="TextBox 6">
            <a:extLst>
              <a:ext uri="{FF2B5EF4-FFF2-40B4-BE49-F238E27FC236}">
                <a16:creationId xmlns:a16="http://schemas.microsoft.com/office/drawing/2014/main" id="{E96FA22D-3338-5AF2-0785-482ECFCD63FC}"/>
              </a:ext>
            </a:extLst>
          </p:cNvPr>
          <p:cNvSpPr txBox="1"/>
          <p:nvPr/>
        </p:nvSpPr>
        <p:spPr>
          <a:xfrm>
            <a:off x="3523568" y="706693"/>
            <a:ext cx="4153128" cy="984885"/>
          </a:xfrm>
          <a:prstGeom prst="rect">
            <a:avLst/>
          </a:prstGeom>
          <a:noFill/>
        </p:spPr>
        <p:txBody>
          <a:bodyPr wrap="square" rtlCol="0">
            <a:spAutoFit/>
          </a:bodyPr>
          <a:lstStyle/>
          <a:p>
            <a:r>
              <a:rPr lang="en-US" sz="1600" b="1" kern="100" dirty="0">
                <a:effectLst/>
                <a:ea typeface="Aptos" panose="02110004020202020204"/>
                <a:cs typeface="Segoe UI Emoji" panose="020B0502040204020203" pitchFamily="34" charset="0"/>
              </a:rPr>
              <a:t>1.  </a:t>
            </a:r>
            <a:r>
              <a:rPr lang="en-NG" sz="1600" b="1" kern="100" dirty="0">
                <a:effectLst/>
                <a:ea typeface="Aptos" panose="02110004020202020204"/>
                <a:cs typeface="Segoe UI Emoji" panose="020B0502040204020203" pitchFamily="34" charset="0"/>
              </a:rPr>
              <a:t>Replicate High-Growth Strategies from 2021</a:t>
            </a:r>
            <a:br>
              <a:rPr lang="en-NG" sz="1400" kern="100" dirty="0">
                <a:effectLst/>
                <a:ea typeface="Aptos" panose="02110004020202020204"/>
                <a:cs typeface="Segoe UI Emoji" panose="020B0502040204020203" pitchFamily="34" charset="0"/>
              </a:rPr>
            </a:br>
            <a:r>
              <a:rPr lang="en-NG" sz="1400" kern="100" dirty="0" err="1">
                <a:effectLst/>
                <a:ea typeface="Aptos" panose="02110004020202020204"/>
                <a:cs typeface="Segoe UI Emoji" panose="020B0502040204020203" pitchFamily="34" charset="0"/>
              </a:rPr>
              <a:t>Analyze</a:t>
            </a:r>
            <a:r>
              <a:rPr lang="en-NG" sz="1400" kern="100" dirty="0">
                <a:effectLst/>
                <a:ea typeface="Aptos" panose="02110004020202020204"/>
                <a:cs typeface="Segoe UI Emoji" panose="020B0502040204020203" pitchFamily="34" charset="0"/>
              </a:rPr>
              <a:t> and scale winning tactics from 2021, especially in pricing, operations, and product mix, to reignite sustained growth.</a:t>
            </a:r>
          </a:p>
        </p:txBody>
      </p:sp>
      <p:sp>
        <p:nvSpPr>
          <p:cNvPr id="8" name="TextBox 7">
            <a:extLst>
              <a:ext uri="{FF2B5EF4-FFF2-40B4-BE49-F238E27FC236}">
                <a16:creationId xmlns:a16="http://schemas.microsoft.com/office/drawing/2014/main" id="{869C4FDE-31AC-7470-A1CC-42B05FDAB2BD}"/>
              </a:ext>
            </a:extLst>
          </p:cNvPr>
          <p:cNvSpPr txBox="1"/>
          <p:nvPr/>
        </p:nvSpPr>
        <p:spPr>
          <a:xfrm>
            <a:off x="3610397" y="2184934"/>
            <a:ext cx="3951010" cy="984885"/>
          </a:xfrm>
          <a:prstGeom prst="rect">
            <a:avLst/>
          </a:prstGeom>
          <a:noFill/>
        </p:spPr>
        <p:txBody>
          <a:bodyPr wrap="square" rtlCol="0">
            <a:spAutoFit/>
          </a:bodyPr>
          <a:lstStyle/>
          <a:p>
            <a:r>
              <a:rPr lang="en-US" sz="1600" b="1" kern="100" dirty="0"/>
              <a:t>           2.  </a:t>
            </a:r>
            <a:r>
              <a:rPr lang="en-NG" sz="1600" b="1" kern="100" dirty="0"/>
              <a:t>Address 2023’s Profit Decline</a:t>
            </a:r>
            <a:br>
              <a:rPr lang="en-NG" sz="1400" kern="100" dirty="0">
                <a:effectLst/>
                <a:ea typeface="Aptos" panose="02110004020202020204"/>
                <a:cs typeface="Segoe UI Emoji" panose="020B0502040204020203" pitchFamily="34" charset="0"/>
              </a:rPr>
            </a:br>
            <a:r>
              <a:rPr lang="en-NG" sz="1400" kern="100" dirty="0">
                <a:effectLst/>
                <a:ea typeface="Aptos" panose="02110004020202020204"/>
                <a:cs typeface="Segoe UI Emoji" panose="020B0502040204020203" pitchFamily="34" charset="0"/>
              </a:rPr>
              <a:t>Conduct in-depth margin analysis to pinpoint cost inefficiencies and pricing gaps that eroded profitability despite sales recovery</a:t>
            </a:r>
          </a:p>
        </p:txBody>
      </p:sp>
      <p:sp>
        <p:nvSpPr>
          <p:cNvPr id="9" name="TextBox 8">
            <a:extLst>
              <a:ext uri="{FF2B5EF4-FFF2-40B4-BE49-F238E27FC236}">
                <a16:creationId xmlns:a16="http://schemas.microsoft.com/office/drawing/2014/main" id="{9EBFD1A5-4BF5-71BD-7199-7838677E6286}"/>
              </a:ext>
            </a:extLst>
          </p:cNvPr>
          <p:cNvSpPr txBox="1"/>
          <p:nvPr/>
        </p:nvSpPr>
        <p:spPr>
          <a:xfrm>
            <a:off x="3523568" y="3737919"/>
            <a:ext cx="4153128" cy="984885"/>
          </a:xfrm>
          <a:prstGeom prst="rect">
            <a:avLst/>
          </a:prstGeom>
          <a:noFill/>
        </p:spPr>
        <p:txBody>
          <a:bodyPr wrap="square" rtlCol="0">
            <a:spAutoFit/>
          </a:bodyPr>
          <a:lstStyle/>
          <a:p>
            <a:r>
              <a:rPr lang="en-US" sz="1600" b="1" kern="100" dirty="0"/>
              <a:t>3.  </a:t>
            </a:r>
            <a:r>
              <a:rPr lang="en-NG" sz="1600" b="1" kern="100" dirty="0"/>
              <a:t>Prioritize High-Margin Products &amp; Channels</a:t>
            </a:r>
            <a:br>
              <a:rPr lang="en-NG" sz="1600" b="1" kern="100" dirty="0"/>
            </a:br>
            <a:r>
              <a:rPr lang="en-NG" sz="1400" kern="100" dirty="0">
                <a:effectLst/>
                <a:ea typeface="Aptos" panose="02110004020202020204"/>
                <a:cs typeface="Segoe UI Emoji" panose="020B0502040204020203" pitchFamily="34" charset="0"/>
              </a:rPr>
              <a:t>Focus on Own Brand and Custom-Made products in Brick &amp; Mortar and Click-and-Mortar channels to maximize ROI.</a:t>
            </a:r>
          </a:p>
        </p:txBody>
      </p:sp>
      <p:sp>
        <p:nvSpPr>
          <p:cNvPr id="10" name="TextBox 9">
            <a:extLst>
              <a:ext uri="{FF2B5EF4-FFF2-40B4-BE49-F238E27FC236}">
                <a16:creationId xmlns:a16="http://schemas.microsoft.com/office/drawing/2014/main" id="{111CAF16-5608-2EB0-FCB8-86B48AB7E552}"/>
              </a:ext>
            </a:extLst>
          </p:cNvPr>
          <p:cNvSpPr txBox="1"/>
          <p:nvPr/>
        </p:nvSpPr>
        <p:spPr>
          <a:xfrm>
            <a:off x="3592376" y="5350281"/>
            <a:ext cx="3951010" cy="769441"/>
          </a:xfrm>
          <a:prstGeom prst="rect">
            <a:avLst/>
          </a:prstGeom>
          <a:noFill/>
        </p:spPr>
        <p:txBody>
          <a:bodyPr wrap="square" rtlCol="0">
            <a:spAutoFit/>
          </a:bodyPr>
          <a:lstStyle/>
          <a:p>
            <a:r>
              <a:rPr lang="en-US" sz="1600" b="1" kern="100" dirty="0"/>
              <a:t>    4.  </a:t>
            </a:r>
            <a:r>
              <a:rPr lang="en-NG" sz="1600" b="1" kern="100" dirty="0"/>
              <a:t>Revamp Underperforming Channels</a:t>
            </a:r>
            <a:br>
              <a:rPr lang="en-NG" sz="1400" kern="100" dirty="0">
                <a:effectLst/>
                <a:ea typeface="Aptos" panose="02110004020202020204"/>
                <a:cs typeface="Segoe UI Emoji" panose="020B0502040204020203" pitchFamily="34" charset="0"/>
              </a:rPr>
            </a:br>
            <a:r>
              <a:rPr lang="en-NG" sz="1400" kern="100" dirty="0">
                <a:effectLst/>
                <a:ea typeface="Aptos" panose="02110004020202020204"/>
                <a:cs typeface="Segoe UI Emoji" panose="020B0502040204020203" pitchFamily="34" charset="0"/>
              </a:rPr>
              <a:t>Optimize E-Commerce operations and expand hybrid retail strategies in high-potential regions.</a:t>
            </a:r>
            <a:endParaRPr lang="en-US" sz="1400" kern="100" dirty="0">
              <a:effectLst/>
              <a:ea typeface="Aptos" panose="02110004020202020204"/>
              <a:cs typeface="Segoe UI Emoji" panose="020B0502040204020203" pitchFamily="34" charset="0"/>
            </a:endParaRPr>
          </a:p>
        </p:txBody>
      </p:sp>
      <p:sp>
        <p:nvSpPr>
          <p:cNvPr id="15" name="TextBox 14">
            <a:extLst>
              <a:ext uri="{FF2B5EF4-FFF2-40B4-BE49-F238E27FC236}">
                <a16:creationId xmlns:a16="http://schemas.microsoft.com/office/drawing/2014/main" id="{350039F5-DE08-66FB-51A0-3561305EA7A2}"/>
              </a:ext>
            </a:extLst>
          </p:cNvPr>
          <p:cNvSpPr txBox="1"/>
          <p:nvPr/>
        </p:nvSpPr>
        <p:spPr>
          <a:xfrm>
            <a:off x="8047401" y="706693"/>
            <a:ext cx="3864181" cy="984885"/>
          </a:xfrm>
          <a:prstGeom prst="rect">
            <a:avLst/>
          </a:prstGeom>
          <a:noFill/>
        </p:spPr>
        <p:txBody>
          <a:bodyPr wrap="square" rtlCol="0">
            <a:spAutoFit/>
          </a:bodyPr>
          <a:lstStyle/>
          <a:p>
            <a:r>
              <a:rPr lang="en-US" sz="1400" b="1" kern="100" dirty="0"/>
              <a:t> 5.  </a:t>
            </a:r>
            <a:r>
              <a:rPr lang="en-NG" sz="1600" b="1" kern="100" dirty="0"/>
              <a:t>Reduce Geographic Concentration Risk</a:t>
            </a:r>
            <a:br>
              <a:rPr lang="en-NG" sz="1400" b="1" kern="100" dirty="0"/>
            </a:br>
            <a:r>
              <a:rPr lang="en-NG" sz="1400" kern="100" dirty="0"/>
              <a:t>Invest in South-East, North-West, and other under-leveraged zones to diversify revenue streams and mitigate market dependency</a:t>
            </a:r>
            <a:endParaRPr lang="en-NG" sz="1400" kern="100" dirty="0">
              <a:effectLst/>
              <a:ea typeface="Aptos" panose="02110004020202020204"/>
              <a:cs typeface="Segoe UI Emoji" panose="020B0502040204020203" pitchFamily="34" charset="0"/>
            </a:endParaRPr>
          </a:p>
        </p:txBody>
      </p:sp>
      <p:sp>
        <p:nvSpPr>
          <p:cNvPr id="16" name="TextBox 15">
            <a:extLst>
              <a:ext uri="{FF2B5EF4-FFF2-40B4-BE49-F238E27FC236}">
                <a16:creationId xmlns:a16="http://schemas.microsoft.com/office/drawing/2014/main" id="{4E20CCE3-D3F1-7925-B0D0-FEB5ED06CC97}"/>
              </a:ext>
            </a:extLst>
          </p:cNvPr>
          <p:cNvSpPr txBox="1"/>
          <p:nvPr/>
        </p:nvSpPr>
        <p:spPr>
          <a:xfrm>
            <a:off x="8145925" y="2184934"/>
            <a:ext cx="3580306" cy="984885"/>
          </a:xfrm>
          <a:prstGeom prst="rect">
            <a:avLst/>
          </a:prstGeom>
          <a:noFill/>
        </p:spPr>
        <p:txBody>
          <a:bodyPr wrap="square" rtlCol="0">
            <a:spAutoFit/>
          </a:bodyPr>
          <a:lstStyle/>
          <a:p>
            <a:r>
              <a:rPr lang="en-US" sz="1600" b="1" kern="100" dirty="0"/>
              <a:t>      6.  </a:t>
            </a:r>
            <a:r>
              <a:rPr lang="en-NG" sz="1600" b="1" kern="100" dirty="0"/>
              <a:t>Leverage Predictive Analytics</a:t>
            </a:r>
            <a:br>
              <a:rPr lang="en-NG" sz="1400" b="1" kern="100" dirty="0"/>
            </a:br>
            <a:r>
              <a:rPr lang="en-NG" sz="1400" kern="100" dirty="0"/>
              <a:t>Use ARIMA and other forecasting models to anticipate market shifts, support proactive planning, and avoid stagnation.</a:t>
            </a:r>
          </a:p>
        </p:txBody>
      </p:sp>
      <p:sp>
        <p:nvSpPr>
          <p:cNvPr id="17" name="TextBox 16">
            <a:extLst>
              <a:ext uri="{FF2B5EF4-FFF2-40B4-BE49-F238E27FC236}">
                <a16:creationId xmlns:a16="http://schemas.microsoft.com/office/drawing/2014/main" id="{BEB1A8D3-F7DB-0B04-B0AF-3F651091A5A6}"/>
              </a:ext>
            </a:extLst>
          </p:cNvPr>
          <p:cNvSpPr txBox="1"/>
          <p:nvPr/>
        </p:nvSpPr>
        <p:spPr>
          <a:xfrm>
            <a:off x="8047400" y="3559761"/>
            <a:ext cx="3608320" cy="1446550"/>
          </a:xfrm>
          <a:prstGeom prst="rect">
            <a:avLst/>
          </a:prstGeom>
          <a:noFill/>
        </p:spPr>
        <p:txBody>
          <a:bodyPr wrap="square" rtlCol="0">
            <a:spAutoFit/>
          </a:bodyPr>
          <a:lstStyle/>
          <a:p>
            <a:r>
              <a:rPr lang="en-US" sz="1600" b="1" kern="100" dirty="0"/>
              <a:t>7.  </a:t>
            </a:r>
            <a:r>
              <a:rPr lang="en-NG" sz="1600" b="1" kern="100" dirty="0"/>
              <a:t>Strengthen Customer Segmentation and  Retention</a:t>
            </a:r>
            <a:br>
              <a:rPr lang="en-NG" sz="1400" b="1" kern="100" dirty="0"/>
            </a:br>
            <a:r>
              <a:rPr lang="en-NG" sz="1400" kern="100" dirty="0"/>
              <a:t>Implement targeted loyalty programs and marketing strategies based on clustering insights to boost LTV (Customer Lifetime Value) and reduce churn.</a:t>
            </a:r>
          </a:p>
        </p:txBody>
      </p:sp>
      <p:sp>
        <p:nvSpPr>
          <p:cNvPr id="18" name="TextBox 17">
            <a:extLst>
              <a:ext uri="{FF2B5EF4-FFF2-40B4-BE49-F238E27FC236}">
                <a16:creationId xmlns:a16="http://schemas.microsoft.com/office/drawing/2014/main" id="{E3096E78-E0D0-6453-C938-56F1C339BA08}"/>
              </a:ext>
            </a:extLst>
          </p:cNvPr>
          <p:cNvSpPr txBox="1"/>
          <p:nvPr/>
        </p:nvSpPr>
        <p:spPr>
          <a:xfrm>
            <a:off x="8047400" y="5271066"/>
            <a:ext cx="3864183" cy="1231106"/>
          </a:xfrm>
          <a:prstGeom prst="rect">
            <a:avLst/>
          </a:prstGeom>
          <a:noFill/>
        </p:spPr>
        <p:txBody>
          <a:bodyPr wrap="square" rtlCol="0">
            <a:spAutoFit/>
          </a:bodyPr>
          <a:lstStyle/>
          <a:p>
            <a:r>
              <a:rPr lang="en-US" sz="1600" b="1" kern="100" dirty="0"/>
              <a:t>8.  </a:t>
            </a:r>
            <a:r>
              <a:rPr lang="en-NG" sz="1600" b="1" kern="100" dirty="0"/>
              <a:t>Enhance Data-Driven Decision-Making Culture</a:t>
            </a:r>
            <a:br>
              <a:rPr lang="en-NG" sz="1400" b="1" kern="100" dirty="0"/>
            </a:br>
            <a:r>
              <a:rPr lang="en-NG" sz="1400" kern="100" dirty="0"/>
              <a:t>Institutionalize analytics across teams by enabling regular performance tracking, scenario </a:t>
            </a:r>
            <a:r>
              <a:rPr lang="en-NG" sz="1400" kern="100" dirty="0" err="1"/>
              <a:t>modeling</a:t>
            </a:r>
            <a:r>
              <a:rPr lang="en-NG" sz="1400" kern="100" dirty="0"/>
              <a:t>, and dynamic reporting.</a:t>
            </a:r>
          </a:p>
        </p:txBody>
      </p:sp>
      <p:sp>
        <p:nvSpPr>
          <p:cNvPr id="23" name="Rectangle: Rounded Corners 22">
            <a:extLst>
              <a:ext uri="{FF2B5EF4-FFF2-40B4-BE49-F238E27FC236}">
                <a16:creationId xmlns:a16="http://schemas.microsoft.com/office/drawing/2014/main" id="{55804A96-3EB6-75BA-0693-EBC64F4CABE9}"/>
              </a:ext>
            </a:extLst>
          </p:cNvPr>
          <p:cNvSpPr/>
          <p:nvPr/>
        </p:nvSpPr>
        <p:spPr>
          <a:xfrm>
            <a:off x="3078685" y="1118286"/>
            <a:ext cx="45719" cy="4621427"/>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27" name="Picture 26">
            <a:extLst>
              <a:ext uri="{FF2B5EF4-FFF2-40B4-BE49-F238E27FC236}">
                <a16:creationId xmlns:a16="http://schemas.microsoft.com/office/drawing/2014/main" id="{EECA0A3C-3FC1-4C98-0D05-74F249C92C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279" y="2974471"/>
            <a:ext cx="1930687" cy="2227720"/>
          </a:xfrm>
          <a:prstGeom prst="rect">
            <a:avLst/>
          </a:prstGeom>
        </p:spPr>
      </p:pic>
    </p:spTree>
    <p:extLst>
      <p:ext uri="{BB962C8B-B14F-4D97-AF65-F5344CB8AC3E}">
        <p14:creationId xmlns:p14="http://schemas.microsoft.com/office/powerpoint/2010/main" val="8216628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D64950E2-FAED-43F7-577D-AE0C23218470}"/>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DF44C20E-DF12-2968-DC09-53A7115F45A0}"/>
              </a:ext>
            </a:extLst>
          </p:cNvPr>
          <p:cNvSpPr/>
          <p:nvPr/>
        </p:nvSpPr>
        <p:spPr>
          <a:xfrm>
            <a:off x="3662048" y="742880"/>
            <a:ext cx="8168001" cy="1600267"/>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extBox 1">
            <a:extLst>
              <a:ext uri="{FF2B5EF4-FFF2-40B4-BE49-F238E27FC236}">
                <a16:creationId xmlns:a16="http://schemas.microsoft.com/office/drawing/2014/main" id="{48C14AB0-B55C-EAC4-018E-275ABB76682A}"/>
              </a:ext>
            </a:extLst>
          </p:cNvPr>
          <p:cNvSpPr txBox="1"/>
          <p:nvPr/>
        </p:nvSpPr>
        <p:spPr>
          <a:xfrm>
            <a:off x="555885" y="1148220"/>
            <a:ext cx="2372833" cy="1569660"/>
          </a:xfrm>
          <a:prstGeom prst="rect">
            <a:avLst/>
          </a:prstGeom>
          <a:noFill/>
        </p:spPr>
        <p:txBody>
          <a:bodyPr wrap="square" rtlCol="0">
            <a:spAutoFit/>
          </a:bodyPr>
          <a:lstStyle/>
          <a:p>
            <a:r>
              <a:rPr lang="en-US" sz="2400" b="1" dirty="0">
                <a:solidFill>
                  <a:srgbClr val="FF0000"/>
                </a:solidFill>
              </a:rPr>
              <a:t>Key Expected Outcomes and Estimated Business Impact</a:t>
            </a:r>
          </a:p>
        </p:txBody>
      </p:sp>
      <p:cxnSp>
        <p:nvCxnSpPr>
          <p:cNvPr id="4" name="Straight Connector 3">
            <a:extLst>
              <a:ext uri="{FF2B5EF4-FFF2-40B4-BE49-F238E27FC236}">
                <a16:creationId xmlns:a16="http://schemas.microsoft.com/office/drawing/2014/main" id="{442D3950-9585-BFA9-44E6-FE9B608240B7}"/>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F27CEF7C-DE96-AEA7-D70D-F2951AD27BE1}"/>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27033200-2A7A-8E94-4B40-A58B5C2814CA}"/>
              </a:ext>
            </a:extLst>
          </p:cNvPr>
          <p:cNvSpPr txBox="1"/>
          <p:nvPr/>
        </p:nvSpPr>
        <p:spPr>
          <a:xfrm>
            <a:off x="11039856" y="6603460"/>
            <a:ext cx="384048" cy="261610"/>
          </a:xfrm>
          <a:prstGeom prst="rect">
            <a:avLst/>
          </a:prstGeom>
          <a:noFill/>
        </p:spPr>
        <p:txBody>
          <a:bodyPr wrap="square" rtlCol="0">
            <a:spAutoFit/>
          </a:bodyPr>
          <a:lstStyle/>
          <a:p>
            <a:r>
              <a:rPr lang="en-US" sz="1100" b="1" dirty="0"/>
              <a:t>22</a:t>
            </a:r>
            <a:endParaRPr lang="en-NG" sz="1100" b="1" dirty="0"/>
          </a:p>
        </p:txBody>
      </p:sp>
      <p:sp>
        <p:nvSpPr>
          <p:cNvPr id="13" name="Rectangle: Rounded Corners 12">
            <a:extLst>
              <a:ext uri="{FF2B5EF4-FFF2-40B4-BE49-F238E27FC236}">
                <a16:creationId xmlns:a16="http://schemas.microsoft.com/office/drawing/2014/main" id="{C04539DA-4FEF-DABC-492B-6161B1122F99}"/>
              </a:ext>
            </a:extLst>
          </p:cNvPr>
          <p:cNvSpPr/>
          <p:nvPr/>
        </p:nvSpPr>
        <p:spPr>
          <a:xfrm flipH="1">
            <a:off x="3295384" y="927494"/>
            <a:ext cx="45719" cy="5003011"/>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15" name="Picture 14">
            <a:extLst>
              <a:ext uri="{FF2B5EF4-FFF2-40B4-BE49-F238E27FC236}">
                <a16:creationId xmlns:a16="http://schemas.microsoft.com/office/drawing/2014/main" id="{1625EC3A-25ED-92CA-124A-9B8DA5B4C3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838" y="3429000"/>
            <a:ext cx="1779215" cy="2027380"/>
          </a:xfrm>
          <a:prstGeom prst="rect">
            <a:avLst/>
          </a:prstGeom>
        </p:spPr>
      </p:pic>
      <p:sp>
        <p:nvSpPr>
          <p:cNvPr id="8" name="Rectangle: Rounded Corners 7">
            <a:extLst>
              <a:ext uri="{FF2B5EF4-FFF2-40B4-BE49-F238E27FC236}">
                <a16:creationId xmlns:a16="http://schemas.microsoft.com/office/drawing/2014/main" id="{6E69DA21-1AF5-A0CD-7038-B7B4AC9901D9}"/>
              </a:ext>
            </a:extLst>
          </p:cNvPr>
          <p:cNvSpPr/>
          <p:nvPr/>
        </p:nvSpPr>
        <p:spPr>
          <a:xfrm>
            <a:off x="3662048" y="2628865"/>
            <a:ext cx="8168001" cy="1600267"/>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9" name="Rectangle: Rounded Corners 8">
            <a:extLst>
              <a:ext uri="{FF2B5EF4-FFF2-40B4-BE49-F238E27FC236}">
                <a16:creationId xmlns:a16="http://schemas.microsoft.com/office/drawing/2014/main" id="{59408957-21C6-5378-8E2D-C2F742BE450B}"/>
              </a:ext>
            </a:extLst>
          </p:cNvPr>
          <p:cNvSpPr/>
          <p:nvPr/>
        </p:nvSpPr>
        <p:spPr>
          <a:xfrm>
            <a:off x="3662048" y="4442690"/>
            <a:ext cx="8168001" cy="1600267"/>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1" name="TextBox 10">
            <a:extLst>
              <a:ext uri="{FF2B5EF4-FFF2-40B4-BE49-F238E27FC236}">
                <a16:creationId xmlns:a16="http://schemas.microsoft.com/office/drawing/2014/main" id="{AA305494-0881-4CC3-CAB4-8A7ABF74DB98}"/>
              </a:ext>
            </a:extLst>
          </p:cNvPr>
          <p:cNvSpPr txBox="1"/>
          <p:nvPr/>
        </p:nvSpPr>
        <p:spPr>
          <a:xfrm>
            <a:off x="3907280" y="764302"/>
            <a:ext cx="7483603" cy="1550168"/>
          </a:xfrm>
          <a:prstGeom prst="rect">
            <a:avLst/>
          </a:prstGeom>
          <a:noFill/>
        </p:spPr>
        <p:txBody>
          <a:bodyPr wrap="square" rtlCol="0">
            <a:spAutoFit/>
          </a:bodyPr>
          <a:lstStyle/>
          <a:p>
            <a:pPr lvl="0">
              <a:lnSpc>
                <a:spcPct val="115000"/>
              </a:lnSpc>
              <a:spcAft>
                <a:spcPts val="800"/>
              </a:spcAft>
            </a:pPr>
            <a:r>
              <a:rPr lang="en-US" sz="1800" dirty="0"/>
              <a:t>1. </a:t>
            </a: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Business Growth Optimization</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Achieve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15–20% revenue uplift</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by replicating 2021’s success strategies.</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Reduce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profit volatility by 10%</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through smarter product mix and cost control.</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Improve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profitability by 8–12%</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by focusing on Own Brand and Wholesale Goods</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NG" sz="1600" kern="100" dirty="0">
              <a:effectLst/>
              <a:latin typeface="Aptos" panose="02110004020202020204"/>
              <a:ea typeface="Aptos" panose="02110004020202020204"/>
              <a:cs typeface="Times New Roman" panose="02020603050405020304" pitchFamily="18" charset="0"/>
            </a:endParaRPr>
          </a:p>
        </p:txBody>
      </p:sp>
      <p:sp>
        <p:nvSpPr>
          <p:cNvPr id="12" name="TextBox 11">
            <a:extLst>
              <a:ext uri="{FF2B5EF4-FFF2-40B4-BE49-F238E27FC236}">
                <a16:creationId xmlns:a16="http://schemas.microsoft.com/office/drawing/2014/main" id="{95AC08CD-2FDA-D239-55CD-B4318A9BC9DB}"/>
              </a:ext>
            </a:extLst>
          </p:cNvPr>
          <p:cNvSpPr txBox="1"/>
          <p:nvPr/>
        </p:nvSpPr>
        <p:spPr>
          <a:xfrm>
            <a:off x="3907280" y="2653916"/>
            <a:ext cx="7483603" cy="1550168"/>
          </a:xfrm>
          <a:prstGeom prst="rect">
            <a:avLst/>
          </a:prstGeom>
          <a:noFill/>
        </p:spPr>
        <p:txBody>
          <a:bodyPr wrap="square" rtlCol="0">
            <a:spAutoFit/>
          </a:bodyPr>
          <a:lstStyle/>
          <a:p>
            <a:pPr>
              <a:lnSpc>
                <a:spcPct val="115000"/>
              </a:lnSpc>
              <a:spcAft>
                <a:spcPts val="800"/>
              </a:spcAft>
              <a:buNone/>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2.  Operational Efficiency &amp; Smarter Decision-Making</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Increase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margin accuracy and pricing efficiency by 15–18%</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via regression analysis.</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Enhance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forecasting precision by 25%</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using ARIMA </a:t>
            </a:r>
            <a:r>
              <a:rPr lang="en-NG" sz="1560" kern="0" dirty="0" err="1">
                <a:effectLst/>
                <a:latin typeface="Times New Roman" panose="02020603050405020304" pitchFamily="18" charset="0"/>
                <a:ea typeface="Times New Roman" panose="02020603050405020304" pitchFamily="18" charset="0"/>
                <a:cs typeface="Times New Roman" panose="02020603050405020304" pitchFamily="18" charset="0"/>
              </a:rPr>
              <a:t>modeling</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Improve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decision-making speed by 30%</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through real-time insights</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NG" sz="1600" kern="100" dirty="0">
              <a:effectLst/>
              <a:latin typeface="Aptos" panose="02110004020202020204"/>
              <a:ea typeface="Aptos" panose="02110004020202020204"/>
              <a:cs typeface="Times New Roman" panose="02020603050405020304" pitchFamily="18" charset="0"/>
            </a:endParaRPr>
          </a:p>
        </p:txBody>
      </p:sp>
      <p:sp>
        <p:nvSpPr>
          <p:cNvPr id="14" name="TextBox 13">
            <a:extLst>
              <a:ext uri="{FF2B5EF4-FFF2-40B4-BE49-F238E27FC236}">
                <a16:creationId xmlns:a16="http://schemas.microsoft.com/office/drawing/2014/main" id="{0C5616BF-1C44-3098-11D0-0AFAF1C33A42}"/>
              </a:ext>
            </a:extLst>
          </p:cNvPr>
          <p:cNvSpPr txBox="1"/>
          <p:nvPr/>
        </p:nvSpPr>
        <p:spPr>
          <a:xfrm>
            <a:off x="3907280" y="4467739"/>
            <a:ext cx="7667099" cy="1550168"/>
          </a:xfrm>
          <a:prstGeom prst="rect">
            <a:avLst/>
          </a:prstGeom>
          <a:noFill/>
        </p:spPr>
        <p:txBody>
          <a:bodyPr wrap="square" rtlCol="0">
            <a:spAutoFit/>
          </a:bodyPr>
          <a:lstStyle/>
          <a:p>
            <a:pPr>
              <a:lnSpc>
                <a:spcPct val="115000"/>
              </a:lnSpc>
              <a:spcAft>
                <a:spcPts val="800"/>
              </a:spcAft>
              <a:buNone/>
            </a:pPr>
            <a:r>
              <a:rPr lang="en-NG" sz="1600" b="1" kern="0" dirty="0">
                <a:effectLst/>
                <a:latin typeface="Times New Roman" panose="02020603050405020304" pitchFamily="18" charset="0"/>
                <a:ea typeface="Times New Roman" panose="02020603050405020304" pitchFamily="18" charset="0"/>
                <a:cs typeface="Times New Roman" panose="02020603050405020304" pitchFamily="18" charset="0"/>
              </a:rPr>
              <a:t>3.  Market Expansion &amp; Channel Optimization</a:t>
            </a:r>
            <a:endParaRPr lang="en-NG" sz="160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Boost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market penetration by 10–15%</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in high-growth zones (South-East, North-West).</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Achieve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12% growth</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in hybrid channels (Click-and-Mortar) via omnichannel strategies.</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
              <a:tabLst>
                <a:tab pos="457200" algn="l"/>
              </a:tabLst>
            </a:pP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Lift </a:t>
            </a:r>
            <a:r>
              <a:rPr lang="en-NG" sz="1560" b="1" kern="0" dirty="0">
                <a:effectLst/>
                <a:latin typeface="Times New Roman" panose="02020603050405020304" pitchFamily="18" charset="0"/>
                <a:ea typeface="Times New Roman" panose="02020603050405020304" pitchFamily="18" charset="0"/>
                <a:cs typeface="Times New Roman" panose="02020603050405020304" pitchFamily="18" charset="0"/>
              </a:rPr>
              <a:t>digital sales by 7–10%</a:t>
            </a:r>
            <a:r>
              <a:rPr lang="en-NG" sz="1560" kern="0" dirty="0">
                <a:effectLst/>
                <a:latin typeface="Times New Roman" panose="02020603050405020304" pitchFamily="18" charset="0"/>
                <a:ea typeface="Times New Roman" panose="02020603050405020304" pitchFamily="18" charset="0"/>
                <a:cs typeface="Times New Roman" panose="02020603050405020304" pitchFamily="18" charset="0"/>
              </a:rPr>
              <a:t> through E-Commerce optimization and targeting</a:t>
            </a:r>
            <a:r>
              <a:rPr lang="en-NG" sz="1600" kern="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a:t>  </a:t>
            </a:r>
          </a:p>
        </p:txBody>
      </p:sp>
    </p:spTree>
    <p:extLst>
      <p:ext uri="{BB962C8B-B14F-4D97-AF65-F5344CB8AC3E}">
        <p14:creationId xmlns:p14="http://schemas.microsoft.com/office/powerpoint/2010/main" val="12144046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EBBF0000-E468-DDB1-F546-982A1BEBA8F9}"/>
            </a:ext>
          </a:extLst>
        </p:cNvPr>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F8727D92-8548-D3EB-8465-18C1496F4948}"/>
              </a:ext>
            </a:extLst>
          </p:cNvPr>
          <p:cNvSpPr/>
          <p:nvPr/>
        </p:nvSpPr>
        <p:spPr>
          <a:xfrm>
            <a:off x="832021" y="1252482"/>
            <a:ext cx="4806777" cy="2736376"/>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3" name="TextBox 2">
            <a:extLst>
              <a:ext uri="{FF2B5EF4-FFF2-40B4-BE49-F238E27FC236}">
                <a16:creationId xmlns:a16="http://schemas.microsoft.com/office/drawing/2014/main" id="{C4CB7411-D8DD-752C-B66B-62C7D7FCE52B}"/>
              </a:ext>
            </a:extLst>
          </p:cNvPr>
          <p:cNvSpPr txBox="1"/>
          <p:nvPr/>
        </p:nvSpPr>
        <p:spPr>
          <a:xfrm>
            <a:off x="2571619" y="428014"/>
            <a:ext cx="2936790" cy="461665"/>
          </a:xfrm>
          <a:prstGeom prst="rect">
            <a:avLst/>
          </a:prstGeom>
          <a:noFill/>
        </p:spPr>
        <p:txBody>
          <a:bodyPr wrap="square" rtlCol="0">
            <a:spAutoFit/>
          </a:bodyPr>
          <a:lstStyle/>
          <a:p>
            <a:r>
              <a:rPr lang="en-NG" sz="2400" b="1" kern="100" dirty="0">
                <a:solidFill>
                  <a:srgbClr val="FF0000"/>
                </a:solidFill>
                <a:effectLst/>
                <a:latin typeface="Aptos" panose="02110004020202020204"/>
                <a:ea typeface="Aptos" panose="02110004020202020204"/>
                <a:cs typeface="Times New Roman" panose="02020603050405020304" pitchFamily="18" charset="0"/>
              </a:rPr>
              <a:t>Implementation Plan</a:t>
            </a:r>
            <a:r>
              <a:rPr lang="en-US" sz="2400" b="1" kern="100" dirty="0">
                <a:solidFill>
                  <a:srgbClr val="FF0000"/>
                </a:solidFill>
                <a:effectLst/>
                <a:latin typeface="Aptos" panose="02110004020202020204"/>
                <a:ea typeface="Aptos" panose="02110004020202020204"/>
                <a:cs typeface="Times New Roman" panose="02020603050405020304" pitchFamily="18" charset="0"/>
              </a:rPr>
              <a:t> </a:t>
            </a:r>
          </a:p>
        </p:txBody>
      </p:sp>
      <p:cxnSp>
        <p:nvCxnSpPr>
          <p:cNvPr id="4" name="Straight Connector 3">
            <a:extLst>
              <a:ext uri="{FF2B5EF4-FFF2-40B4-BE49-F238E27FC236}">
                <a16:creationId xmlns:a16="http://schemas.microsoft.com/office/drawing/2014/main" id="{A9A308C5-A53F-892A-F55A-E1154D711AF8}"/>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5EF99F47-D716-5627-ABA7-68BAC4121B89}"/>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8789381A-171F-8FD9-4F68-82B178DEC179}"/>
              </a:ext>
            </a:extLst>
          </p:cNvPr>
          <p:cNvSpPr txBox="1"/>
          <p:nvPr/>
        </p:nvSpPr>
        <p:spPr>
          <a:xfrm>
            <a:off x="11039856" y="6603460"/>
            <a:ext cx="384048" cy="261610"/>
          </a:xfrm>
          <a:prstGeom prst="rect">
            <a:avLst/>
          </a:prstGeom>
          <a:noFill/>
        </p:spPr>
        <p:txBody>
          <a:bodyPr wrap="square" rtlCol="0">
            <a:spAutoFit/>
          </a:bodyPr>
          <a:lstStyle/>
          <a:p>
            <a:r>
              <a:rPr lang="en-US" sz="1100" b="1" dirty="0"/>
              <a:t>23 </a:t>
            </a:r>
            <a:endParaRPr lang="en-NG" sz="1100" b="1" dirty="0"/>
          </a:p>
        </p:txBody>
      </p:sp>
      <p:sp>
        <p:nvSpPr>
          <p:cNvPr id="2" name="TextBox 1">
            <a:extLst>
              <a:ext uri="{FF2B5EF4-FFF2-40B4-BE49-F238E27FC236}">
                <a16:creationId xmlns:a16="http://schemas.microsoft.com/office/drawing/2014/main" id="{73258F01-E7DE-0E97-75B1-299FF5390171}"/>
              </a:ext>
            </a:extLst>
          </p:cNvPr>
          <p:cNvSpPr txBox="1"/>
          <p:nvPr/>
        </p:nvSpPr>
        <p:spPr>
          <a:xfrm>
            <a:off x="832021" y="1265266"/>
            <a:ext cx="4676388" cy="2710807"/>
          </a:xfrm>
          <a:prstGeom prst="rect">
            <a:avLst/>
          </a:prstGeom>
          <a:noFill/>
        </p:spPr>
        <p:txBody>
          <a:bodyPr wrap="square" rtlCol="0">
            <a:spAutoFit/>
          </a:bodyPr>
          <a:lstStyle/>
          <a:p>
            <a:pPr>
              <a:lnSpc>
                <a:spcPct val="115000"/>
              </a:lnSpc>
              <a:spcAft>
                <a:spcPts val="800"/>
              </a:spcAft>
              <a:buNone/>
            </a:pPr>
            <a:r>
              <a:rPr lang="en-US" sz="1600" b="1" kern="100" dirty="0">
                <a:effectLst/>
                <a:latin typeface="Aptos" panose="02110004020202020204"/>
                <a:ea typeface="Aptos" panose="02110004020202020204"/>
                <a:cs typeface="Times New Roman" panose="02020603050405020304" pitchFamily="18" charset="0"/>
              </a:rPr>
              <a:t>             1.  </a:t>
            </a:r>
            <a:r>
              <a:rPr lang="en-NG" sz="1600" b="1" u="sng" kern="100" dirty="0">
                <a:effectLst/>
                <a:latin typeface="Aptos" panose="02110004020202020204"/>
                <a:ea typeface="Aptos" panose="02110004020202020204"/>
                <a:cs typeface="Times New Roman" panose="02020603050405020304" pitchFamily="18" charset="0"/>
              </a:rPr>
              <a:t>Immediate Actions (0–6 Months)</a:t>
            </a:r>
            <a:endParaRPr lang="en-NG" sz="1600" u="sng"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Audit 2023 profit decline and stabilize margins.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Scale top-performing </a:t>
            </a:r>
            <a:r>
              <a:rPr lang="en-NG" sz="1400" b="1" kern="100" dirty="0">
                <a:effectLst/>
                <a:latin typeface="Aptos" panose="02110004020202020204"/>
                <a:ea typeface="Aptos" panose="02110004020202020204"/>
                <a:cs typeface="Times New Roman" panose="02020603050405020304" pitchFamily="18" charset="0"/>
              </a:rPr>
              <a:t>Own Brand</a:t>
            </a:r>
            <a:r>
              <a:rPr lang="en-NG" sz="1400" kern="100" dirty="0">
                <a:effectLst/>
                <a:latin typeface="Aptos" panose="02110004020202020204"/>
                <a:ea typeface="Aptos" panose="02110004020202020204"/>
                <a:cs typeface="Times New Roman" panose="02020603050405020304" pitchFamily="18" charset="0"/>
              </a:rPr>
              <a:t> products and regions.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Activate </a:t>
            </a:r>
            <a:r>
              <a:rPr lang="en-NG" sz="1400" b="1" kern="100" dirty="0">
                <a:effectLst/>
                <a:latin typeface="Aptos" panose="02110004020202020204"/>
                <a:ea typeface="Aptos" panose="02110004020202020204"/>
                <a:cs typeface="Times New Roman" panose="02020603050405020304" pitchFamily="18" charset="0"/>
              </a:rPr>
              <a:t>forecasting models</a:t>
            </a:r>
            <a:r>
              <a:rPr lang="en-NG" sz="1400" kern="100" dirty="0">
                <a:effectLst/>
                <a:latin typeface="Aptos" panose="02110004020202020204"/>
                <a:ea typeface="Aptos" panose="02110004020202020204"/>
                <a:cs typeface="Times New Roman" panose="02020603050405020304" pitchFamily="18" charset="0"/>
              </a:rPr>
              <a:t> (ARIMA) for planning.</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Launch </a:t>
            </a:r>
            <a:r>
              <a:rPr lang="en-NG" sz="1400" b="1" kern="100" dirty="0">
                <a:effectLst/>
                <a:latin typeface="Aptos" panose="02110004020202020204"/>
                <a:ea typeface="Aptos" panose="02110004020202020204"/>
                <a:cs typeface="Times New Roman" panose="02020603050405020304" pitchFamily="18" charset="0"/>
              </a:rPr>
              <a:t>segmentation-based loyalty campaigns</a:t>
            </a:r>
            <a:r>
              <a:rPr lang="en-NG" sz="1400" kern="100" dirty="0">
                <a:effectLst/>
                <a:latin typeface="Aptos" panose="02110004020202020204"/>
                <a:ea typeface="Aptos" panose="02110004020202020204"/>
                <a:cs typeface="Times New Roman" panose="02020603050405020304" pitchFamily="18" charset="0"/>
              </a:rPr>
              <a:t>.</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Optimize pricing using regression and correlation insights.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Strengthen </a:t>
            </a:r>
            <a:r>
              <a:rPr lang="en-NG" sz="1400" b="1" kern="100" dirty="0">
                <a:effectLst/>
                <a:latin typeface="Aptos" panose="02110004020202020204"/>
                <a:ea typeface="Aptos" panose="02110004020202020204"/>
                <a:cs typeface="Times New Roman" panose="02020603050405020304" pitchFamily="18" charset="0"/>
              </a:rPr>
              <a:t>Click-and-Mortar</a:t>
            </a:r>
            <a:r>
              <a:rPr lang="en-NG" sz="1400" kern="100" dirty="0">
                <a:effectLst/>
                <a:latin typeface="Aptos" panose="02110004020202020204"/>
                <a:ea typeface="Aptos" panose="02110004020202020204"/>
                <a:cs typeface="Times New Roman" panose="02020603050405020304" pitchFamily="18" charset="0"/>
              </a:rPr>
              <a:t> channel performance.</a:t>
            </a:r>
          </a:p>
        </p:txBody>
      </p:sp>
      <p:sp>
        <p:nvSpPr>
          <p:cNvPr id="10" name="Rectangle: Rounded Corners 9">
            <a:extLst>
              <a:ext uri="{FF2B5EF4-FFF2-40B4-BE49-F238E27FC236}">
                <a16:creationId xmlns:a16="http://schemas.microsoft.com/office/drawing/2014/main" id="{337BA42A-86A3-376B-7AC5-5B6313B35016}"/>
              </a:ext>
            </a:extLst>
          </p:cNvPr>
          <p:cNvSpPr/>
          <p:nvPr/>
        </p:nvSpPr>
        <p:spPr>
          <a:xfrm>
            <a:off x="6551913" y="1252482"/>
            <a:ext cx="4900823" cy="2753382"/>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7" name="TextBox 6">
            <a:extLst>
              <a:ext uri="{FF2B5EF4-FFF2-40B4-BE49-F238E27FC236}">
                <a16:creationId xmlns:a16="http://schemas.microsoft.com/office/drawing/2014/main" id="{71600A45-EC67-2DD2-2ABF-0320C452F3C5}"/>
              </a:ext>
            </a:extLst>
          </p:cNvPr>
          <p:cNvSpPr txBox="1"/>
          <p:nvPr/>
        </p:nvSpPr>
        <p:spPr>
          <a:xfrm>
            <a:off x="6610867" y="1252482"/>
            <a:ext cx="4691447" cy="2753382"/>
          </a:xfrm>
          <a:prstGeom prst="rect">
            <a:avLst/>
          </a:prstGeom>
          <a:noFill/>
        </p:spPr>
        <p:txBody>
          <a:bodyPr wrap="square" rtlCol="0">
            <a:spAutoFit/>
          </a:bodyPr>
          <a:lstStyle/>
          <a:p>
            <a:pPr>
              <a:lnSpc>
                <a:spcPct val="115000"/>
              </a:lnSpc>
              <a:spcAft>
                <a:spcPts val="800"/>
              </a:spcAft>
              <a:buNone/>
            </a:pPr>
            <a:r>
              <a:rPr lang="en-US" sz="1600" b="1" kern="100" dirty="0">
                <a:effectLst/>
                <a:latin typeface="Aptos" panose="02110004020202020204"/>
                <a:ea typeface="Aptos" panose="02110004020202020204"/>
                <a:cs typeface="Times New Roman" panose="02020603050405020304" pitchFamily="18" charset="0"/>
              </a:rPr>
              <a:t>              2.  </a:t>
            </a:r>
            <a:r>
              <a:rPr lang="en-NG" sz="1600" b="1" u="sng" kern="100" dirty="0">
                <a:effectLst/>
                <a:latin typeface="Aptos" panose="02110004020202020204"/>
                <a:ea typeface="Aptos" panose="02110004020202020204"/>
                <a:cs typeface="Times New Roman" panose="02020603050405020304" pitchFamily="18" charset="0"/>
              </a:rPr>
              <a:t>Short-Term Actions (6–18 Months)</a:t>
            </a:r>
            <a:endParaRPr lang="en-NG" sz="1600" u="sng"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Expand into </a:t>
            </a:r>
            <a:r>
              <a:rPr lang="en-NG" sz="1400" b="1" kern="100" dirty="0">
                <a:effectLst/>
                <a:latin typeface="Aptos" panose="02110004020202020204"/>
                <a:ea typeface="Aptos" panose="02110004020202020204"/>
                <a:cs typeface="Times New Roman" panose="02020603050405020304" pitchFamily="18" charset="0"/>
              </a:rPr>
              <a:t>underperforming regions</a:t>
            </a:r>
            <a:r>
              <a:rPr lang="en-NG" sz="1400" kern="100" dirty="0">
                <a:effectLst/>
                <a:latin typeface="Aptos" panose="02110004020202020204"/>
                <a:ea typeface="Aptos" panose="02110004020202020204"/>
                <a:cs typeface="Times New Roman" panose="02020603050405020304" pitchFamily="18" charset="0"/>
              </a:rPr>
              <a:t> (e.g., North-East, South-South).</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Boost </a:t>
            </a:r>
            <a:r>
              <a:rPr lang="en-NG" sz="1400" b="1" kern="100" dirty="0">
                <a:effectLst/>
                <a:latin typeface="Aptos" panose="02110004020202020204"/>
                <a:ea typeface="Aptos" panose="02110004020202020204"/>
                <a:cs typeface="Times New Roman" panose="02020603050405020304" pitchFamily="18" charset="0"/>
              </a:rPr>
              <a:t>E-Commerce</a:t>
            </a:r>
            <a:r>
              <a:rPr lang="en-NG" sz="1400" kern="100" dirty="0">
                <a:effectLst/>
                <a:latin typeface="Aptos" panose="02110004020202020204"/>
                <a:ea typeface="Aptos" panose="02110004020202020204"/>
                <a:cs typeface="Times New Roman" panose="02020603050405020304" pitchFamily="18" charset="0"/>
              </a:rPr>
              <a:t> through UX, logistics, and personalization.</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Reallocate resources toward high-margin channels and segments.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Enhance operations using </a:t>
            </a:r>
            <a:r>
              <a:rPr lang="en-NG" sz="1400" b="1" kern="100" dirty="0">
                <a:effectLst/>
                <a:latin typeface="Aptos" panose="02110004020202020204"/>
                <a:ea typeface="Aptos" panose="02110004020202020204"/>
                <a:cs typeface="Times New Roman" panose="02020603050405020304" pitchFamily="18" charset="0"/>
              </a:rPr>
              <a:t>predictive analytics</a:t>
            </a:r>
            <a:r>
              <a:rPr lang="en-NG" sz="1400" kern="100" dirty="0">
                <a:effectLst/>
                <a:latin typeface="Aptos" panose="02110004020202020204"/>
                <a:ea typeface="Aptos" panose="02110004020202020204"/>
                <a:cs typeface="Times New Roman" panose="02020603050405020304" pitchFamily="18" charset="0"/>
              </a:rPr>
              <a:t> and audit results.</a:t>
            </a:r>
          </a:p>
        </p:txBody>
      </p:sp>
      <p:sp>
        <p:nvSpPr>
          <p:cNvPr id="11" name="Rectangle: Rounded Corners 10">
            <a:extLst>
              <a:ext uri="{FF2B5EF4-FFF2-40B4-BE49-F238E27FC236}">
                <a16:creationId xmlns:a16="http://schemas.microsoft.com/office/drawing/2014/main" id="{C0D3EA3B-DDCE-8C00-6563-A2E15F4BC851}"/>
              </a:ext>
            </a:extLst>
          </p:cNvPr>
          <p:cNvSpPr/>
          <p:nvPr/>
        </p:nvSpPr>
        <p:spPr>
          <a:xfrm>
            <a:off x="3155092" y="4484954"/>
            <a:ext cx="6178378" cy="1938678"/>
          </a:xfrm>
          <a:prstGeom prst="roundRect">
            <a:avLst>
              <a:gd name="adj" fmla="val 6732"/>
            </a:avLst>
          </a:prstGeom>
          <a:solidFill>
            <a:schemeClr val="tx2">
              <a:lumMod val="10000"/>
              <a:lumOff val="90000"/>
            </a:schemeClr>
          </a:solidFill>
          <a:effectLst>
            <a:outerShdw blurRad="50800" dist="38100" dir="18900000" algn="b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8" name="TextBox 7">
            <a:extLst>
              <a:ext uri="{FF2B5EF4-FFF2-40B4-BE49-F238E27FC236}">
                <a16:creationId xmlns:a16="http://schemas.microsoft.com/office/drawing/2014/main" id="{61E76C2F-A597-7021-BFEF-5AABC1962F0E}"/>
              </a:ext>
            </a:extLst>
          </p:cNvPr>
          <p:cNvSpPr txBox="1"/>
          <p:nvPr/>
        </p:nvSpPr>
        <p:spPr>
          <a:xfrm>
            <a:off x="3311610" y="4553098"/>
            <a:ext cx="5923006" cy="1762342"/>
          </a:xfrm>
          <a:prstGeom prst="rect">
            <a:avLst/>
          </a:prstGeom>
          <a:noFill/>
        </p:spPr>
        <p:txBody>
          <a:bodyPr wrap="square" rtlCol="0">
            <a:spAutoFit/>
          </a:bodyPr>
          <a:lstStyle/>
          <a:p>
            <a:pPr>
              <a:lnSpc>
                <a:spcPct val="115000"/>
              </a:lnSpc>
              <a:spcAft>
                <a:spcPts val="800"/>
              </a:spcAft>
              <a:buNone/>
            </a:pPr>
            <a:r>
              <a:rPr lang="en-US" sz="1600" b="1" kern="100" dirty="0">
                <a:effectLst/>
                <a:latin typeface="Aptos" panose="02110004020202020204"/>
                <a:ea typeface="Aptos" panose="02110004020202020204"/>
                <a:cs typeface="Times New Roman" panose="02020603050405020304" pitchFamily="18" charset="0"/>
              </a:rPr>
              <a:t>                       3.  </a:t>
            </a:r>
            <a:r>
              <a:rPr lang="en-NG" sz="1600" b="1" u="sng" kern="100" dirty="0">
                <a:effectLst/>
                <a:latin typeface="Aptos" panose="02110004020202020204"/>
                <a:ea typeface="Aptos" panose="02110004020202020204"/>
                <a:cs typeface="Times New Roman" panose="02020603050405020304" pitchFamily="18" charset="0"/>
              </a:rPr>
              <a:t>Long-Term Actions (18+ Months)</a:t>
            </a:r>
            <a:endParaRPr lang="en-NG" sz="1600" u="sng"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Sustain growth via </a:t>
            </a:r>
            <a:r>
              <a:rPr lang="en-NG" sz="1400" b="1" kern="100" dirty="0">
                <a:effectLst/>
                <a:latin typeface="Aptos" panose="02110004020202020204"/>
                <a:ea typeface="Aptos" panose="02110004020202020204"/>
                <a:cs typeface="Times New Roman" panose="02020603050405020304" pitchFamily="18" charset="0"/>
              </a:rPr>
              <a:t>innovative, high-margin products</a:t>
            </a:r>
            <a:r>
              <a:rPr lang="en-NG" sz="1400" kern="100" dirty="0">
                <a:effectLst/>
                <a:latin typeface="Aptos" panose="02110004020202020204"/>
                <a:ea typeface="Aptos" panose="02110004020202020204"/>
                <a:cs typeface="Times New Roman" panose="02020603050405020304" pitchFamily="18" charset="0"/>
              </a:rPr>
              <a:t>.</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Drive </a:t>
            </a:r>
            <a:r>
              <a:rPr lang="en-NG" sz="1400" b="1" kern="100" dirty="0">
                <a:effectLst/>
                <a:latin typeface="Aptos" panose="02110004020202020204"/>
                <a:ea typeface="Aptos" panose="02110004020202020204"/>
                <a:cs typeface="Times New Roman" panose="02020603050405020304" pitchFamily="18" charset="0"/>
              </a:rPr>
              <a:t>geographic and digital expansion</a:t>
            </a:r>
            <a:r>
              <a:rPr lang="en-NG" sz="1400" kern="100" dirty="0">
                <a:effectLst/>
                <a:latin typeface="Aptos" panose="02110004020202020204"/>
                <a:ea typeface="Aptos" panose="02110004020202020204"/>
                <a:cs typeface="Times New Roman" panose="02020603050405020304" pitchFamily="18" charset="0"/>
              </a:rPr>
              <a:t> through partnerships.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Institutionalize data-driven decision-making with real-time dashboards.</a:t>
            </a:r>
          </a:p>
          <a:p>
            <a:pPr marL="342900" lvl="0" indent="-342900">
              <a:lnSpc>
                <a:spcPct val="115000"/>
              </a:lnSpc>
              <a:spcAft>
                <a:spcPts val="800"/>
              </a:spcAft>
              <a:buSzPts val="1000"/>
              <a:buFont typeface="Wingdings" panose="05000000000000000000" pitchFamily="2" charset="2"/>
              <a:buChar char="Ø"/>
              <a:tabLst>
                <a:tab pos="457200" algn="l"/>
              </a:tabLst>
            </a:pPr>
            <a:r>
              <a:rPr lang="en-NG" sz="1400" kern="100" dirty="0">
                <a:effectLst/>
                <a:latin typeface="Aptos" panose="02110004020202020204"/>
                <a:ea typeface="Aptos" panose="02110004020202020204"/>
                <a:cs typeface="Times New Roman" panose="02020603050405020304" pitchFamily="18" charset="0"/>
              </a:rPr>
              <a:t>Continuously refine strategy based on </a:t>
            </a:r>
            <a:r>
              <a:rPr lang="en-NG" sz="1400" b="1" kern="100" dirty="0">
                <a:effectLst/>
                <a:latin typeface="Aptos" panose="02110004020202020204"/>
                <a:ea typeface="Aptos" panose="02110004020202020204"/>
                <a:cs typeface="Times New Roman" panose="02020603050405020304" pitchFamily="18" charset="0"/>
              </a:rPr>
              <a:t>feedback and performance trends</a:t>
            </a:r>
            <a:r>
              <a:rPr lang="en-NG" sz="1400" kern="100" dirty="0">
                <a:effectLst/>
                <a:latin typeface="Aptos" panose="02110004020202020204"/>
                <a:ea typeface="Aptos" panose="02110004020202020204"/>
                <a:cs typeface="Times New Roman" panose="02020603050405020304" pitchFamily="18" charset="0"/>
              </a:rPr>
              <a:t>.</a:t>
            </a:r>
          </a:p>
        </p:txBody>
      </p:sp>
      <p:pic>
        <p:nvPicPr>
          <p:cNvPr id="19" name="Picture 18">
            <a:extLst>
              <a:ext uri="{FF2B5EF4-FFF2-40B4-BE49-F238E27FC236}">
                <a16:creationId xmlns:a16="http://schemas.microsoft.com/office/drawing/2014/main" id="{B56DC8EB-3EE3-E757-93CD-D80B84A522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799" y="103685"/>
            <a:ext cx="1186745" cy="884855"/>
          </a:xfrm>
          <a:prstGeom prst="rect">
            <a:avLst/>
          </a:prstGeom>
        </p:spPr>
      </p:pic>
    </p:spTree>
    <p:extLst>
      <p:ext uri="{BB962C8B-B14F-4D97-AF65-F5344CB8AC3E}">
        <p14:creationId xmlns:p14="http://schemas.microsoft.com/office/powerpoint/2010/main" val="7807031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FA07697E-FFD6-0C56-1E8D-34BCD29473D3}"/>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96D4E63-6A22-8F2B-822D-D1ED5B193410}"/>
              </a:ext>
            </a:extLst>
          </p:cNvPr>
          <p:cNvSpPr txBox="1"/>
          <p:nvPr/>
        </p:nvSpPr>
        <p:spPr>
          <a:xfrm>
            <a:off x="3558746" y="664463"/>
            <a:ext cx="7865157" cy="5993179"/>
          </a:xfrm>
          <a:prstGeom prst="rect">
            <a:avLst/>
          </a:prstGeom>
          <a:noFill/>
        </p:spPr>
        <p:txBody>
          <a:bodyPr wrap="square" rtlCol="0">
            <a:spAutoFit/>
          </a:bodyPr>
          <a:lstStyle/>
          <a:p>
            <a:pPr>
              <a:lnSpc>
                <a:spcPct val="115000"/>
              </a:lnSpc>
              <a:spcAft>
                <a:spcPts val="800"/>
              </a:spcAft>
              <a:buNone/>
            </a:pPr>
            <a:r>
              <a:rPr lang="en-NG" sz="1560" kern="100" dirty="0">
                <a:effectLst/>
                <a:latin typeface="Aptos" panose="02110004020202020204"/>
                <a:ea typeface="Aptos" panose="02110004020202020204"/>
                <a:cs typeface="Times New Roman" panose="02020603050405020304" pitchFamily="18" charset="0"/>
              </a:rPr>
              <a:t>This project provided a clear, data-driven roadmap to optimize revenue, profitability, and strategic growth. Through advanced analytics, we uncovered high-impact trends and performance gaps that empower leadership to take targeted action.</a:t>
            </a:r>
          </a:p>
          <a:p>
            <a:pPr>
              <a:lnSpc>
                <a:spcPct val="115000"/>
              </a:lnSpc>
              <a:spcAft>
                <a:spcPts val="800"/>
              </a:spcAft>
            </a:pPr>
            <a:r>
              <a:rPr lang="en-US" sz="1560" dirty="0"/>
              <a:t>The </a:t>
            </a:r>
            <a:r>
              <a:rPr lang="en-NG" sz="1560" kern="100" dirty="0">
                <a:effectLst/>
                <a:latin typeface="Aptos" panose="02110004020202020204"/>
                <a:ea typeface="Aptos" panose="02110004020202020204"/>
                <a:cs typeface="Times New Roman" panose="02020603050405020304" pitchFamily="18" charset="0"/>
              </a:rPr>
              <a:t>findings revealed </a:t>
            </a:r>
            <a:r>
              <a:rPr lang="en-US" sz="1560" dirty="0"/>
              <a:t>that sustainable growth is driven not merely by sales volume, but by strategic levers such as </a:t>
            </a:r>
            <a:r>
              <a:rPr lang="en-US" sz="1560" b="1" dirty="0"/>
              <a:t>cost efficiency, product profitability, and channel optimization</a:t>
            </a:r>
            <a:r>
              <a:rPr lang="en-US" sz="1560" dirty="0"/>
              <a:t>. The exceptional performance of </a:t>
            </a:r>
            <a:r>
              <a:rPr lang="en-US" sz="1560" b="1" dirty="0"/>
              <a:t>Own Brand products, Brick &amp; Mortar channels, </a:t>
            </a:r>
            <a:r>
              <a:rPr lang="en-US" sz="1560" dirty="0"/>
              <a:t>and</a:t>
            </a:r>
            <a:r>
              <a:rPr lang="en-US" sz="1560" b="1" dirty="0"/>
              <a:t> the North-Central market zone </a:t>
            </a:r>
            <a:r>
              <a:rPr lang="en-US" sz="1560" dirty="0"/>
              <a:t>presents proven, scalable models that can be replicated across other regions and customer segments to maximize impact.</a:t>
            </a:r>
          </a:p>
          <a:p>
            <a:pPr>
              <a:lnSpc>
                <a:spcPct val="115000"/>
              </a:lnSpc>
              <a:spcAft>
                <a:spcPts val="800"/>
              </a:spcAft>
              <a:buNone/>
            </a:pPr>
            <a:r>
              <a:rPr lang="en-NG" sz="1560" kern="100" dirty="0">
                <a:effectLst/>
                <a:latin typeface="Aptos" panose="02110004020202020204"/>
                <a:ea typeface="Aptos" panose="02110004020202020204"/>
                <a:cs typeface="Times New Roman" panose="02020603050405020304" pitchFamily="18" charset="0"/>
              </a:rPr>
              <a:t>By aligning business strategy with the insights derived from </a:t>
            </a:r>
            <a:r>
              <a:rPr lang="en-NG" sz="1560" b="1" kern="100" dirty="0">
                <a:effectLst/>
                <a:latin typeface="Aptos" panose="02110004020202020204"/>
                <a:ea typeface="Aptos" panose="02110004020202020204"/>
                <a:cs typeface="Times New Roman" panose="02020603050405020304" pitchFamily="18" charset="0"/>
              </a:rPr>
              <a:t>machine learning, regression, and time-series forecasting</a:t>
            </a:r>
            <a:r>
              <a:rPr lang="en-NG" sz="1560" kern="100" dirty="0">
                <a:effectLst/>
                <a:latin typeface="Aptos" panose="02110004020202020204"/>
                <a:ea typeface="Aptos" panose="02110004020202020204"/>
                <a:cs typeface="Times New Roman" panose="02020603050405020304" pitchFamily="18" charset="0"/>
              </a:rPr>
              <a:t>, the organization can now:</a:t>
            </a:r>
          </a:p>
          <a:p>
            <a:pPr marL="342900" lvl="0" indent="-342900">
              <a:lnSpc>
                <a:spcPct val="115000"/>
              </a:lnSpc>
              <a:spcAft>
                <a:spcPts val="800"/>
              </a:spcAft>
              <a:buSzPts val="1000"/>
              <a:buFont typeface="Wingdings" panose="05000000000000000000" pitchFamily="2" charset="2"/>
              <a:buChar char="Ø"/>
              <a:tabLst>
                <a:tab pos="457200" algn="l"/>
              </a:tabLst>
            </a:pPr>
            <a:r>
              <a:rPr lang="en-NG" sz="1560" b="1" kern="100" dirty="0">
                <a:effectLst/>
                <a:latin typeface="Aptos" panose="02110004020202020204"/>
                <a:ea typeface="Aptos" panose="02110004020202020204"/>
                <a:cs typeface="Times New Roman" panose="02020603050405020304" pitchFamily="18" charset="0"/>
              </a:rPr>
              <a:t>Enhance profitability by up to 12%</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560" b="1" kern="100" dirty="0">
                <a:effectLst/>
                <a:latin typeface="Aptos" panose="02110004020202020204"/>
                <a:ea typeface="Aptos" panose="02110004020202020204"/>
                <a:cs typeface="Times New Roman" panose="02020603050405020304" pitchFamily="18" charset="0"/>
              </a:rPr>
              <a:t>Boost revenue growth by 20%</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560" b="1" kern="100" dirty="0">
                <a:effectLst/>
                <a:latin typeface="Aptos" panose="02110004020202020204"/>
                <a:ea typeface="Aptos" panose="02110004020202020204"/>
                <a:cs typeface="Times New Roman" panose="02020603050405020304" pitchFamily="18" charset="0"/>
              </a:rPr>
              <a:t>Expand market share across underutilized regions and channels</a:t>
            </a:r>
            <a:endParaRPr lang="en-NG" sz="1560" kern="100" dirty="0">
              <a:effectLst/>
              <a:latin typeface="Aptos" panose="02110004020202020204"/>
              <a:ea typeface="Aptos" panose="02110004020202020204"/>
              <a:cs typeface="Times New Roman" panose="02020603050405020304" pitchFamily="18" charset="0"/>
            </a:endParaRPr>
          </a:p>
          <a:p>
            <a:pPr marL="342900" lvl="0" indent="-342900">
              <a:lnSpc>
                <a:spcPct val="115000"/>
              </a:lnSpc>
              <a:spcAft>
                <a:spcPts val="800"/>
              </a:spcAft>
              <a:buSzPts val="1000"/>
              <a:buFont typeface="Wingdings" panose="05000000000000000000" pitchFamily="2" charset="2"/>
              <a:buChar char="Ø"/>
              <a:tabLst>
                <a:tab pos="457200" algn="l"/>
              </a:tabLst>
            </a:pPr>
            <a:r>
              <a:rPr lang="en-NG" sz="1560" b="1" kern="100" dirty="0">
                <a:effectLst/>
                <a:latin typeface="Aptos" panose="02110004020202020204"/>
                <a:ea typeface="Aptos" panose="02110004020202020204"/>
                <a:cs typeface="Times New Roman" panose="02020603050405020304" pitchFamily="18" charset="0"/>
              </a:rPr>
              <a:t>Improve operational decision-making speed by 30%</a:t>
            </a:r>
            <a:endParaRPr lang="en-NG" sz="1560" kern="100" dirty="0">
              <a:effectLst/>
              <a:latin typeface="Aptos" panose="02110004020202020204"/>
              <a:ea typeface="Aptos" panose="02110004020202020204"/>
              <a:cs typeface="Times New Roman" panose="02020603050405020304" pitchFamily="18" charset="0"/>
            </a:endParaRPr>
          </a:p>
          <a:p>
            <a:pPr>
              <a:lnSpc>
                <a:spcPct val="115000"/>
              </a:lnSpc>
              <a:spcAft>
                <a:spcPts val="800"/>
              </a:spcAft>
              <a:buNone/>
            </a:pPr>
            <a:r>
              <a:rPr lang="en-NG" sz="1560" kern="100" dirty="0">
                <a:effectLst/>
                <a:latin typeface="Aptos" panose="02110004020202020204"/>
                <a:ea typeface="Aptos" panose="02110004020202020204"/>
                <a:cs typeface="Times New Roman" panose="02020603050405020304" pitchFamily="18" charset="0"/>
              </a:rPr>
              <a:t>The implementation of these recommendations will not only mitigate risk and reduce over-reliance on select zones and segments but will also set the stage for long-term, data-backed strategic evolution.</a:t>
            </a:r>
          </a:p>
          <a:p>
            <a:pPr>
              <a:lnSpc>
                <a:spcPct val="115000"/>
              </a:lnSpc>
              <a:spcAft>
                <a:spcPts val="800"/>
              </a:spcAft>
            </a:pPr>
            <a:r>
              <a:rPr lang="en-US" sz="1560" b="1" kern="100" dirty="0">
                <a:latin typeface="Aptos" panose="02110004020202020204"/>
                <a:cs typeface="Times New Roman" panose="02020603050405020304" pitchFamily="18" charset="0"/>
              </a:rPr>
              <a:t>Act with Intent. Leverage Insights. Scale Success. Lead Strategically</a:t>
            </a:r>
            <a:r>
              <a:rPr lang="en-US" sz="1560" dirty="0"/>
              <a:t>.</a:t>
            </a:r>
            <a:endParaRPr lang="en-NG" sz="1560" kern="100" dirty="0">
              <a:effectLst/>
              <a:latin typeface="Aptos" panose="02110004020202020204"/>
              <a:ea typeface="Aptos" panose="02110004020202020204"/>
              <a:cs typeface="Times New Roman" panose="02020603050405020304" pitchFamily="18" charset="0"/>
            </a:endParaRPr>
          </a:p>
        </p:txBody>
      </p:sp>
      <p:cxnSp>
        <p:nvCxnSpPr>
          <p:cNvPr id="4" name="Straight Connector 3">
            <a:extLst>
              <a:ext uri="{FF2B5EF4-FFF2-40B4-BE49-F238E27FC236}">
                <a16:creationId xmlns:a16="http://schemas.microsoft.com/office/drawing/2014/main" id="{A06E1192-8C26-4A24-F9CB-42C7499C0824}"/>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7087E140-653D-81AC-35BE-1816658B7450}"/>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8265737B-5F2D-05A7-06D0-DE4F96BE289E}"/>
              </a:ext>
            </a:extLst>
          </p:cNvPr>
          <p:cNvSpPr txBox="1"/>
          <p:nvPr/>
        </p:nvSpPr>
        <p:spPr>
          <a:xfrm>
            <a:off x="11039856" y="6603460"/>
            <a:ext cx="384048" cy="261610"/>
          </a:xfrm>
          <a:prstGeom prst="rect">
            <a:avLst/>
          </a:prstGeom>
          <a:noFill/>
        </p:spPr>
        <p:txBody>
          <a:bodyPr wrap="square" rtlCol="0">
            <a:spAutoFit/>
          </a:bodyPr>
          <a:lstStyle/>
          <a:p>
            <a:r>
              <a:rPr lang="en-US" sz="1100" b="1" dirty="0"/>
              <a:t>24</a:t>
            </a:r>
            <a:endParaRPr lang="en-NG" sz="1100" b="1" dirty="0"/>
          </a:p>
        </p:txBody>
      </p:sp>
      <p:sp>
        <p:nvSpPr>
          <p:cNvPr id="2" name="TextBox 1">
            <a:extLst>
              <a:ext uri="{FF2B5EF4-FFF2-40B4-BE49-F238E27FC236}">
                <a16:creationId xmlns:a16="http://schemas.microsoft.com/office/drawing/2014/main" id="{C62FD829-86BF-C340-E104-5648F7AB9EC0}"/>
              </a:ext>
            </a:extLst>
          </p:cNvPr>
          <p:cNvSpPr txBox="1"/>
          <p:nvPr/>
        </p:nvSpPr>
        <p:spPr>
          <a:xfrm>
            <a:off x="761885" y="1244294"/>
            <a:ext cx="1616452" cy="461665"/>
          </a:xfrm>
          <a:prstGeom prst="rect">
            <a:avLst/>
          </a:prstGeom>
          <a:noFill/>
        </p:spPr>
        <p:txBody>
          <a:bodyPr wrap="square" rtlCol="0">
            <a:spAutoFit/>
          </a:bodyPr>
          <a:lstStyle/>
          <a:p>
            <a:r>
              <a:rPr lang="en-US" sz="2400" b="1" kern="100" dirty="0">
                <a:solidFill>
                  <a:srgbClr val="FF0000"/>
                </a:solidFill>
                <a:latin typeface="Aptos" panose="02110004020202020204"/>
                <a:cs typeface="Times New Roman" panose="02020603050405020304" pitchFamily="18" charset="0"/>
              </a:rPr>
              <a:t>Conclusion</a:t>
            </a:r>
            <a:endParaRPr lang="en-US" b="1" kern="100" dirty="0">
              <a:solidFill>
                <a:schemeClr val="tx2">
                  <a:lumMod val="75000"/>
                  <a:lumOff val="25000"/>
                </a:schemeClr>
              </a:solidFill>
              <a:latin typeface="Aptos" panose="02110004020202020204"/>
              <a:cs typeface="Times New Roman" panose="02020603050405020304" pitchFamily="18" charset="0"/>
            </a:endParaRPr>
          </a:p>
        </p:txBody>
      </p:sp>
      <p:sp>
        <p:nvSpPr>
          <p:cNvPr id="7" name="Rectangle: Rounded Corners 6">
            <a:extLst>
              <a:ext uri="{FF2B5EF4-FFF2-40B4-BE49-F238E27FC236}">
                <a16:creationId xmlns:a16="http://schemas.microsoft.com/office/drawing/2014/main" id="{33285984-2BAB-ED1E-04F3-962C4AD73C31}"/>
              </a:ext>
            </a:extLst>
          </p:cNvPr>
          <p:cNvSpPr/>
          <p:nvPr/>
        </p:nvSpPr>
        <p:spPr>
          <a:xfrm flipH="1">
            <a:off x="3295384" y="927494"/>
            <a:ext cx="45719" cy="5003011"/>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9" name="Picture 8">
            <a:extLst>
              <a:ext uri="{FF2B5EF4-FFF2-40B4-BE49-F238E27FC236}">
                <a16:creationId xmlns:a16="http://schemas.microsoft.com/office/drawing/2014/main" id="{346D2ACD-9DC1-3DF5-DD4D-48DE88D8F6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885" y="2854458"/>
            <a:ext cx="2165080" cy="2434234"/>
          </a:xfrm>
          <a:prstGeom prst="rect">
            <a:avLst/>
          </a:prstGeom>
        </p:spPr>
      </p:pic>
    </p:spTree>
    <p:extLst>
      <p:ext uri="{BB962C8B-B14F-4D97-AF65-F5344CB8AC3E}">
        <p14:creationId xmlns:p14="http://schemas.microsoft.com/office/powerpoint/2010/main" val="27974174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DAFC1A65-2A08-AC50-84CF-CA7932283488}"/>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4ED8FBCF-DC48-6371-0C9B-17BB463E1D6D}"/>
              </a:ext>
            </a:extLst>
          </p:cNvPr>
          <p:cNvSpPr txBox="1"/>
          <p:nvPr/>
        </p:nvSpPr>
        <p:spPr>
          <a:xfrm>
            <a:off x="825910" y="714795"/>
            <a:ext cx="5068453" cy="358816"/>
          </a:xfrm>
          <a:prstGeom prst="rect">
            <a:avLst/>
          </a:prstGeom>
          <a:noFill/>
        </p:spPr>
        <p:txBody>
          <a:bodyPr wrap="square" rtlCol="0">
            <a:spAutoFit/>
          </a:bodyPr>
          <a:lstStyle/>
          <a:p>
            <a:pPr>
              <a:lnSpc>
                <a:spcPct val="115000"/>
              </a:lnSpc>
              <a:spcAft>
                <a:spcPts val="800"/>
              </a:spcAft>
            </a:pPr>
            <a:r>
              <a:rPr lang="en-NG" sz="1600" kern="100" dirty="0">
                <a:effectLst/>
                <a:latin typeface="Aptos" panose="02110004020202020204"/>
                <a:ea typeface="Aptos" panose="02110004020202020204"/>
                <a:cs typeface="Times New Roman" panose="02020603050405020304" pitchFamily="18" charset="0"/>
              </a:rPr>
              <a:t> </a:t>
            </a:r>
            <a:endParaRPr lang="en-US" sz="2400" b="1" kern="100" dirty="0">
              <a:solidFill>
                <a:srgbClr val="FF0000"/>
              </a:solidFill>
              <a:effectLst/>
              <a:latin typeface="Aptos" panose="02110004020202020204"/>
              <a:ea typeface="Aptos" panose="02110004020202020204"/>
              <a:cs typeface="Times New Roman" panose="02020603050405020304" pitchFamily="18" charset="0"/>
            </a:endParaRPr>
          </a:p>
        </p:txBody>
      </p:sp>
      <p:cxnSp>
        <p:nvCxnSpPr>
          <p:cNvPr id="2" name="Straight Connector 1">
            <a:extLst>
              <a:ext uri="{FF2B5EF4-FFF2-40B4-BE49-F238E27FC236}">
                <a16:creationId xmlns:a16="http://schemas.microsoft.com/office/drawing/2014/main" id="{DD493750-C716-F7FD-FAED-2483F22D54D8}"/>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FE190EAE-50B8-CD67-31EB-9BE526A5930A}"/>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5" name="TextBox 4">
            <a:extLst>
              <a:ext uri="{FF2B5EF4-FFF2-40B4-BE49-F238E27FC236}">
                <a16:creationId xmlns:a16="http://schemas.microsoft.com/office/drawing/2014/main" id="{97729D06-EC95-ED79-C7AB-907AE4A940B1}"/>
              </a:ext>
            </a:extLst>
          </p:cNvPr>
          <p:cNvSpPr txBox="1"/>
          <p:nvPr/>
        </p:nvSpPr>
        <p:spPr>
          <a:xfrm>
            <a:off x="11039856" y="6603460"/>
            <a:ext cx="384048" cy="430887"/>
          </a:xfrm>
          <a:prstGeom prst="rect">
            <a:avLst/>
          </a:prstGeom>
          <a:noFill/>
        </p:spPr>
        <p:txBody>
          <a:bodyPr wrap="square" rtlCol="0">
            <a:spAutoFit/>
          </a:bodyPr>
          <a:lstStyle/>
          <a:p>
            <a:endParaRPr lang="en-US" sz="1100" b="1" dirty="0"/>
          </a:p>
          <a:p>
            <a:r>
              <a:rPr lang="en-US" sz="1100" b="1" dirty="0"/>
              <a:t>  </a:t>
            </a:r>
            <a:endParaRPr lang="en-NG" sz="1100" b="1" dirty="0"/>
          </a:p>
        </p:txBody>
      </p:sp>
      <p:sp>
        <p:nvSpPr>
          <p:cNvPr id="6" name="Rectangle: Rounded Corners 5">
            <a:extLst>
              <a:ext uri="{FF2B5EF4-FFF2-40B4-BE49-F238E27FC236}">
                <a16:creationId xmlns:a16="http://schemas.microsoft.com/office/drawing/2014/main" id="{51CE8B58-AA08-D723-E8AE-C50BF4AB7DCC}"/>
              </a:ext>
            </a:extLst>
          </p:cNvPr>
          <p:cNvSpPr/>
          <p:nvPr/>
        </p:nvSpPr>
        <p:spPr>
          <a:xfrm>
            <a:off x="6601985" y="1562710"/>
            <a:ext cx="3540067"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7" name="TextBox 6">
            <a:extLst>
              <a:ext uri="{FF2B5EF4-FFF2-40B4-BE49-F238E27FC236}">
                <a16:creationId xmlns:a16="http://schemas.microsoft.com/office/drawing/2014/main" id="{2B688E39-2037-49D9-92A7-2F3032E5AE40}"/>
              </a:ext>
            </a:extLst>
          </p:cNvPr>
          <p:cNvSpPr txBox="1"/>
          <p:nvPr/>
        </p:nvSpPr>
        <p:spPr>
          <a:xfrm>
            <a:off x="6911701" y="1695445"/>
            <a:ext cx="3540067" cy="369332"/>
          </a:xfrm>
          <a:prstGeom prst="rect">
            <a:avLst/>
          </a:prstGeom>
          <a:noFill/>
        </p:spPr>
        <p:txBody>
          <a:bodyPr wrap="square" rtlCol="0">
            <a:spAutoFit/>
          </a:bodyPr>
          <a:lstStyle/>
          <a:p>
            <a:r>
              <a:rPr lang="en-US" b="1" dirty="0">
                <a:solidFill>
                  <a:schemeClr val="bg1"/>
                </a:solidFill>
              </a:rPr>
              <a:t>Email: krisbalo11@gmail.com                 </a:t>
            </a:r>
            <a:endParaRPr lang="en-NG" b="1" dirty="0">
              <a:solidFill>
                <a:schemeClr val="bg1"/>
              </a:solidFill>
            </a:endParaRPr>
          </a:p>
        </p:txBody>
      </p:sp>
      <p:sp>
        <p:nvSpPr>
          <p:cNvPr id="8" name="Rectangle: Rounded Corners 7">
            <a:extLst>
              <a:ext uri="{FF2B5EF4-FFF2-40B4-BE49-F238E27FC236}">
                <a16:creationId xmlns:a16="http://schemas.microsoft.com/office/drawing/2014/main" id="{01D810D1-7FE0-F7BF-2946-A60630D30A8D}"/>
              </a:ext>
            </a:extLst>
          </p:cNvPr>
          <p:cNvSpPr/>
          <p:nvPr/>
        </p:nvSpPr>
        <p:spPr>
          <a:xfrm>
            <a:off x="1351104" y="1568446"/>
            <a:ext cx="3540067"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9" name="TextBox 8">
            <a:extLst>
              <a:ext uri="{FF2B5EF4-FFF2-40B4-BE49-F238E27FC236}">
                <a16:creationId xmlns:a16="http://schemas.microsoft.com/office/drawing/2014/main" id="{10C974E5-AF13-085A-3BD5-F1EBA73F88F6}"/>
              </a:ext>
            </a:extLst>
          </p:cNvPr>
          <p:cNvSpPr txBox="1"/>
          <p:nvPr/>
        </p:nvSpPr>
        <p:spPr>
          <a:xfrm>
            <a:off x="1660820" y="1701181"/>
            <a:ext cx="2920635" cy="369332"/>
          </a:xfrm>
          <a:prstGeom prst="rect">
            <a:avLst/>
          </a:prstGeom>
          <a:noFill/>
        </p:spPr>
        <p:txBody>
          <a:bodyPr wrap="square" rtlCol="0">
            <a:spAutoFit/>
          </a:bodyPr>
          <a:lstStyle/>
          <a:p>
            <a:r>
              <a:rPr lang="en-US" b="1" dirty="0">
                <a:solidFill>
                  <a:schemeClr val="bg1"/>
                </a:solidFill>
              </a:rPr>
              <a:t>Tel:  +234(0)8065060691</a:t>
            </a:r>
            <a:endParaRPr lang="en-NG" b="1" dirty="0">
              <a:solidFill>
                <a:schemeClr val="bg1"/>
              </a:solidFill>
            </a:endParaRPr>
          </a:p>
        </p:txBody>
      </p:sp>
      <p:sp>
        <p:nvSpPr>
          <p:cNvPr id="10" name="Rectangle: Rounded Corners 9">
            <a:extLst>
              <a:ext uri="{FF2B5EF4-FFF2-40B4-BE49-F238E27FC236}">
                <a16:creationId xmlns:a16="http://schemas.microsoft.com/office/drawing/2014/main" id="{13B2E750-AEDF-8953-F224-63FE0BF1FC19}"/>
              </a:ext>
            </a:extLst>
          </p:cNvPr>
          <p:cNvSpPr/>
          <p:nvPr/>
        </p:nvSpPr>
        <p:spPr>
          <a:xfrm>
            <a:off x="5220182" y="3744853"/>
            <a:ext cx="6203722"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1" name="TextBox 10">
            <a:hlinkClick r:id="rId2"/>
            <a:extLst>
              <a:ext uri="{FF2B5EF4-FFF2-40B4-BE49-F238E27FC236}">
                <a16:creationId xmlns:a16="http://schemas.microsoft.com/office/drawing/2014/main" id="{BE4EE0D4-BEB2-768A-0BFD-2E5716AF5EA7}"/>
              </a:ext>
            </a:extLst>
          </p:cNvPr>
          <p:cNvSpPr txBox="1"/>
          <p:nvPr/>
        </p:nvSpPr>
        <p:spPr>
          <a:xfrm>
            <a:off x="5457155" y="3859781"/>
            <a:ext cx="5829725" cy="392159"/>
          </a:xfrm>
          <a:prstGeom prst="rect">
            <a:avLst/>
          </a:prstGeom>
          <a:noFill/>
        </p:spPr>
        <p:txBody>
          <a:bodyPr wrap="square" rtlCol="0">
            <a:spAutoFit/>
          </a:bodyPr>
          <a:lstStyle/>
          <a:p>
            <a:pPr>
              <a:lnSpc>
                <a:spcPct val="115000"/>
              </a:lnSpc>
              <a:spcAft>
                <a:spcPts val="800"/>
              </a:spcAft>
            </a:pPr>
            <a:r>
              <a:rPr lang="en-US" b="1" u="sng" kern="100" dirty="0">
                <a:solidFill>
                  <a:schemeClr val="bg1"/>
                </a:solidFill>
                <a:latin typeface="Aptos" panose="02110004020202020204"/>
                <a:ea typeface="Aptos" panose="02110004020202020204"/>
                <a:cs typeface="Times New Roman" panose="02020603050405020304" pitchFamily="18" charset="0"/>
              </a:rPr>
              <a:t>LinkedIn -https://www.linkedin.com/in/olumide-balogun1/    </a:t>
            </a:r>
            <a:endParaRPr lang="en-NG" sz="1800" b="1" u="sng" kern="100" dirty="0">
              <a:solidFill>
                <a:schemeClr val="bg1"/>
              </a:solidFill>
              <a:effectLst/>
              <a:latin typeface="Aptos" panose="02110004020202020204"/>
              <a:ea typeface="Aptos" panose="02110004020202020204"/>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331C353A-3CB5-8521-98E2-940A9EA31D11}"/>
              </a:ext>
            </a:extLst>
          </p:cNvPr>
          <p:cNvSpPr/>
          <p:nvPr/>
        </p:nvSpPr>
        <p:spPr>
          <a:xfrm>
            <a:off x="825910" y="2726690"/>
            <a:ext cx="6085791"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3" name="TextBox 12">
            <a:hlinkClick r:id="rId3"/>
            <a:extLst>
              <a:ext uri="{FF2B5EF4-FFF2-40B4-BE49-F238E27FC236}">
                <a16:creationId xmlns:a16="http://schemas.microsoft.com/office/drawing/2014/main" id="{E3B0BABE-5391-E98E-0F91-D3890014A88B}"/>
              </a:ext>
            </a:extLst>
          </p:cNvPr>
          <p:cNvSpPr txBox="1"/>
          <p:nvPr/>
        </p:nvSpPr>
        <p:spPr>
          <a:xfrm>
            <a:off x="1135626" y="2859425"/>
            <a:ext cx="4758737" cy="369332"/>
          </a:xfrm>
          <a:prstGeom prst="rect">
            <a:avLst/>
          </a:prstGeom>
          <a:noFill/>
        </p:spPr>
        <p:txBody>
          <a:bodyPr wrap="square" rtlCol="0">
            <a:spAutoFit/>
          </a:bodyPr>
          <a:lstStyle/>
          <a:p>
            <a:r>
              <a:rPr lang="en-US" b="1" u="sng" dirty="0" err="1">
                <a:solidFill>
                  <a:schemeClr val="bg1"/>
                </a:solidFill>
              </a:rPr>
              <a:t>Github</a:t>
            </a:r>
            <a:r>
              <a:rPr lang="en-US" b="1" u="sng" dirty="0">
                <a:solidFill>
                  <a:schemeClr val="bg1"/>
                </a:solidFill>
              </a:rPr>
              <a:t> -  </a:t>
            </a:r>
            <a:r>
              <a:rPr lang="en-NG" sz="1800" b="1" u="sng" kern="100" dirty="0">
                <a:solidFill>
                  <a:schemeClr val="bg1"/>
                </a:solidFill>
                <a:effectLst/>
                <a:latin typeface="Aptos" panose="02110004020202020204"/>
                <a:ea typeface="Aptos" panose="02110004020202020204"/>
                <a:cs typeface="Times New Roman" panose="02020603050405020304" pitchFamily="18" charset="0"/>
              </a:rPr>
              <a:t>https://github.com/olumidebalogun1</a:t>
            </a:r>
          </a:p>
        </p:txBody>
      </p:sp>
      <p:sp>
        <p:nvSpPr>
          <p:cNvPr id="14" name="Rectangle 13">
            <a:extLst>
              <a:ext uri="{FF2B5EF4-FFF2-40B4-BE49-F238E27FC236}">
                <a16:creationId xmlns:a16="http://schemas.microsoft.com/office/drawing/2014/main" id="{DF0ADC1A-6EFD-63FC-E6BB-9E295957BB31}"/>
              </a:ext>
            </a:extLst>
          </p:cNvPr>
          <p:cNvSpPr/>
          <p:nvPr/>
        </p:nvSpPr>
        <p:spPr>
          <a:xfrm>
            <a:off x="342314" y="1007743"/>
            <a:ext cx="11507372" cy="54000"/>
          </a:xfrm>
          <a:prstGeom prst="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5" name="TextBox 14">
            <a:extLst>
              <a:ext uri="{FF2B5EF4-FFF2-40B4-BE49-F238E27FC236}">
                <a16:creationId xmlns:a16="http://schemas.microsoft.com/office/drawing/2014/main" id="{E1ADB120-75B7-0B9C-C463-B02D67BD8D7A}"/>
              </a:ext>
            </a:extLst>
          </p:cNvPr>
          <p:cNvSpPr txBox="1"/>
          <p:nvPr/>
        </p:nvSpPr>
        <p:spPr>
          <a:xfrm>
            <a:off x="1175332" y="610859"/>
            <a:ext cx="4719031" cy="430887"/>
          </a:xfrm>
          <a:prstGeom prst="rect">
            <a:avLst/>
          </a:prstGeom>
          <a:noFill/>
        </p:spPr>
        <p:txBody>
          <a:bodyPr wrap="square">
            <a:spAutoFit/>
          </a:bodyPr>
          <a:lstStyle/>
          <a:p>
            <a:r>
              <a:rPr lang="en-US" sz="2200" b="1" dirty="0">
                <a:solidFill>
                  <a:srgbClr val="0070C0"/>
                </a:solidFill>
              </a:rPr>
              <a:t>BALOGUN OLUMIDE CHRIS  CONTACTS              </a:t>
            </a:r>
            <a:endParaRPr lang="en-NG" sz="2200" b="1" dirty="0">
              <a:solidFill>
                <a:srgbClr val="0070C0"/>
              </a:solidFill>
            </a:endParaRPr>
          </a:p>
        </p:txBody>
      </p:sp>
      <p:sp>
        <p:nvSpPr>
          <p:cNvPr id="16" name="Rectangle: Rounded Corners 15">
            <a:extLst>
              <a:ext uri="{FF2B5EF4-FFF2-40B4-BE49-F238E27FC236}">
                <a16:creationId xmlns:a16="http://schemas.microsoft.com/office/drawing/2014/main" id="{64D1AC6C-8FA9-D737-2A4B-6EF53B0ED726}"/>
              </a:ext>
            </a:extLst>
          </p:cNvPr>
          <p:cNvSpPr/>
          <p:nvPr/>
        </p:nvSpPr>
        <p:spPr>
          <a:xfrm>
            <a:off x="7384647" y="4838090"/>
            <a:ext cx="4255879"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17" name="TextBox 16">
            <a:extLst>
              <a:ext uri="{FF2B5EF4-FFF2-40B4-BE49-F238E27FC236}">
                <a16:creationId xmlns:a16="http://schemas.microsoft.com/office/drawing/2014/main" id="{095AB5F7-26AF-D5D1-362A-DF51FFD2B247}"/>
              </a:ext>
            </a:extLst>
          </p:cNvPr>
          <p:cNvSpPr txBox="1"/>
          <p:nvPr/>
        </p:nvSpPr>
        <p:spPr>
          <a:xfrm>
            <a:off x="7769171" y="4949175"/>
            <a:ext cx="3486829" cy="392159"/>
          </a:xfrm>
          <a:prstGeom prst="rect">
            <a:avLst/>
          </a:prstGeom>
          <a:noFill/>
        </p:spPr>
        <p:txBody>
          <a:bodyPr wrap="square" rtlCol="0">
            <a:spAutoFit/>
          </a:bodyPr>
          <a:lstStyle/>
          <a:p>
            <a:pPr>
              <a:lnSpc>
                <a:spcPct val="115000"/>
              </a:lnSpc>
              <a:spcAft>
                <a:spcPts val="800"/>
              </a:spcAft>
            </a:pPr>
            <a:r>
              <a:rPr lang="en-US" sz="1800" b="1" kern="100" dirty="0">
                <a:solidFill>
                  <a:schemeClr val="bg1"/>
                </a:solidFill>
                <a:effectLst/>
                <a:latin typeface="Aptos" panose="02110004020202020204"/>
                <a:ea typeface="Aptos" panose="02110004020202020204"/>
                <a:cs typeface="Times New Roman" panose="02020603050405020304" pitchFamily="18" charset="0"/>
                <a:hlinkClick r:id="rId4">
                  <a:extLst>
                    <a:ext uri="{A12FA001-AC4F-418D-AE19-62706E023703}">
                      <ahyp:hlinkClr xmlns:ahyp="http://schemas.microsoft.com/office/drawing/2018/hyperlinkcolor" val="tx"/>
                    </a:ext>
                  </a:extLst>
                </a:hlinkClick>
              </a:rPr>
              <a:t>X - </a:t>
            </a:r>
            <a:r>
              <a:rPr lang="en-NG" sz="1800" b="1" kern="100" dirty="0">
                <a:solidFill>
                  <a:schemeClr val="bg1"/>
                </a:solidFill>
                <a:effectLst/>
                <a:latin typeface="Aptos" panose="02110004020202020204"/>
                <a:ea typeface="Aptos" panose="02110004020202020204"/>
                <a:cs typeface="Times New Roman" panose="02020603050405020304" pitchFamily="18" charset="0"/>
                <a:hlinkClick r:id="rId4">
                  <a:extLst>
                    <a:ext uri="{A12FA001-AC4F-418D-AE19-62706E023703}">
                      <ahyp:hlinkClr xmlns:ahyp="http://schemas.microsoft.com/office/drawing/2018/hyperlinkcolor" val="tx"/>
                    </a:ext>
                  </a:extLst>
                </a:hlinkClick>
              </a:rPr>
              <a:t>https://x.com/IAmOluBalogun</a:t>
            </a:r>
            <a:endParaRPr lang="en-NG" sz="1800" b="1" kern="100" dirty="0">
              <a:solidFill>
                <a:schemeClr val="bg1"/>
              </a:solidFill>
              <a:effectLst/>
              <a:latin typeface="Aptos" panose="02110004020202020204"/>
              <a:ea typeface="Aptos" panose="02110004020202020204"/>
              <a:cs typeface="Times New Roman" panose="02020603050405020304" pitchFamily="18" charset="0"/>
            </a:endParaRPr>
          </a:p>
        </p:txBody>
      </p:sp>
      <p:sp>
        <p:nvSpPr>
          <p:cNvPr id="19" name="TextBox 18">
            <a:extLst>
              <a:ext uri="{FF2B5EF4-FFF2-40B4-BE49-F238E27FC236}">
                <a16:creationId xmlns:a16="http://schemas.microsoft.com/office/drawing/2014/main" id="{967D9E35-B752-5561-F11A-4EE29C219B70}"/>
              </a:ext>
            </a:extLst>
          </p:cNvPr>
          <p:cNvSpPr txBox="1"/>
          <p:nvPr/>
        </p:nvSpPr>
        <p:spPr>
          <a:xfrm>
            <a:off x="11039856" y="6603460"/>
            <a:ext cx="384048" cy="261610"/>
          </a:xfrm>
          <a:prstGeom prst="rect">
            <a:avLst/>
          </a:prstGeom>
          <a:noFill/>
        </p:spPr>
        <p:txBody>
          <a:bodyPr wrap="square" rtlCol="0">
            <a:spAutoFit/>
          </a:bodyPr>
          <a:lstStyle/>
          <a:p>
            <a:r>
              <a:rPr lang="en-US" sz="1100" b="1" dirty="0"/>
              <a:t> </a:t>
            </a:r>
            <a:endParaRPr lang="en-NG" sz="1100" b="1" dirty="0"/>
          </a:p>
        </p:txBody>
      </p:sp>
      <p:sp>
        <p:nvSpPr>
          <p:cNvPr id="21" name="Rectangle: Rounded Corners 20">
            <a:hlinkClick r:id="rId5"/>
            <a:extLst>
              <a:ext uri="{FF2B5EF4-FFF2-40B4-BE49-F238E27FC236}">
                <a16:creationId xmlns:a16="http://schemas.microsoft.com/office/drawing/2014/main" id="{BEDB747E-9B1A-379C-6016-F8E6959B0509}"/>
              </a:ext>
            </a:extLst>
          </p:cNvPr>
          <p:cNvSpPr/>
          <p:nvPr/>
        </p:nvSpPr>
        <p:spPr>
          <a:xfrm>
            <a:off x="551473" y="4919697"/>
            <a:ext cx="5544528" cy="648929"/>
          </a:xfrm>
          <a:prstGeom prst="roundRect">
            <a:avLst/>
          </a:prstGeom>
          <a:solidFill>
            <a:srgbClr val="0070C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2" name="TextBox 21">
            <a:hlinkClick r:id="rId5"/>
            <a:extLst>
              <a:ext uri="{FF2B5EF4-FFF2-40B4-BE49-F238E27FC236}">
                <a16:creationId xmlns:a16="http://schemas.microsoft.com/office/drawing/2014/main" id="{FC652D2C-338E-4F5D-A53D-96CA38871D2E}"/>
              </a:ext>
            </a:extLst>
          </p:cNvPr>
          <p:cNvSpPr txBox="1"/>
          <p:nvPr/>
        </p:nvSpPr>
        <p:spPr>
          <a:xfrm>
            <a:off x="739266" y="5006592"/>
            <a:ext cx="5155097" cy="392159"/>
          </a:xfrm>
          <a:prstGeom prst="rect">
            <a:avLst/>
          </a:prstGeom>
          <a:noFill/>
        </p:spPr>
        <p:txBody>
          <a:bodyPr wrap="square" rtlCol="0">
            <a:spAutoFit/>
          </a:bodyPr>
          <a:lstStyle/>
          <a:p>
            <a:pPr>
              <a:lnSpc>
                <a:spcPct val="115000"/>
              </a:lnSpc>
              <a:spcAft>
                <a:spcPts val="800"/>
              </a:spcAft>
            </a:pPr>
            <a:r>
              <a:rPr lang="en-US" sz="1800" b="1" u="sng" kern="100" dirty="0">
                <a:solidFill>
                  <a:schemeClr val="bg1"/>
                </a:solidFill>
                <a:effectLst/>
                <a:latin typeface="Aptos" panose="02110004020202020204"/>
                <a:ea typeface="Aptos" panose="02110004020202020204"/>
                <a:cs typeface="Times New Roman" panose="02020603050405020304" pitchFamily="18" charset="0"/>
              </a:rPr>
              <a:t>Medium - https://medium.com/@Olumide-Balogun</a:t>
            </a:r>
            <a:endParaRPr lang="en-NG" sz="1800" b="1" u="sng" kern="100" dirty="0">
              <a:solidFill>
                <a:schemeClr val="bg1"/>
              </a:solidFill>
              <a:effectLst/>
              <a:latin typeface="Aptos" panose="02110004020202020204"/>
              <a:ea typeface="Aptos" panose="02110004020202020204"/>
              <a:cs typeface="Times New Roman" panose="02020603050405020304" pitchFamily="18" charset="0"/>
            </a:endParaRPr>
          </a:p>
        </p:txBody>
      </p:sp>
    </p:spTree>
    <p:extLst>
      <p:ext uri="{BB962C8B-B14F-4D97-AF65-F5344CB8AC3E}">
        <p14:creationId xmlns:p14="http://schemas.microsoft.com/office/powerpoint/2010/main" val="2695479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E41FFCD8-A03D-3945-38DA-D717854D932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210856C-716B-F30F-526C-CB338CB5AF96}"/>
              </a:ext>
            </a:extLst>
          </p:cNvPr>
          <p:cNvSpPr txBox="1"/>
          <p:nvPr/>
        </p:nvSpPr>
        <p:spPr>
          <a:xfrm>
            <a:off x="2170176" y="445061"/>
            <a:ext cx="3284259" cy="461665"/>
          </a:xfrm>
          <a:prstGeom prst="rect">
            <a:avLst/>
          </a:prstGeom>
          <a:noFill/>
        </p:spPr>
        <p:txBody>
          <a:bodyPr wrap="square" rtlCol="0">
            <a:spAutoFit/>
          </a:bodyPr>
          <a:lstStyle/>
          <a:p>
            <a:r>
              <a:rPr lang="en-US" sz="2400" b="1" dirty="0">
                <a:solidFill>
                  <a:srgbClr val="FF0000"/>
                </a:solidFill>
                <a:latin typeface="Arial Rounded MT Bold" panose="020F0704030504030204" pitchFamily="34" charset="0"/>
              </a:rPr>
              <a:t>Executive Summary</a:t>
            </a:r>
            <a:endParaRPr lang="en-NG" sz="2400" b="1" dirty="0">
              <a:solidFill>
                <a:srgbClr val="FF0000"/>
              </a:solidFill>
              <a:latin typeface="Arial Rounded MT Bold" panose="020F0704030504030204" pitchFamily="34" charset="0"/>
            </a:endParaRPr>
          </a:p>
        </p:txBody>
      </p:sp>
      <p:sp>
        <p:nvSpPr>
          <p:cNvPr id="3" name="TextBox 2">
            <a:extLst>
              <a:ext uri="{FF2B5EF4-FFF2-40B4-BE49-F238E27FC236}">
                <a16:creationId xmlns:a16="http://schemas.microsoft.com/office/drawing/2014/main" id="{AEAEA966-8866-AE78-78D4-3E2114AA974A}"/>
              </a:ext>
            </a:extLst>
          </p:cNvPr>
          <p:cNvSpPr txBox="1"/>
          <p:nvPr/>
        </p:nvSpPr>
        <p:spPr>
          <a:xfrm>
            <a:off x="533053" y="1150345"/>
            <a:ext cx="11125894" cy="5416868"/>
          </a:xfrm>
          <a:prstGeom prst="rect">
            <a:avLst/>
          </a:prstGeom>
          <a:noFill/>
        </p:spPr>
        <p:txBody>
          <a:bodyPr wrap="square" rtlCol="0">
            <a:spAutoFit/>
          </a:bodyPr>
          <a:lstStyle/>
          <a:p>
            <a:r>
              <a:rPr lang="en-US" sz="1400" dirty="0"/>
              <a:t>This end-to-end, R-powered analytics project delivers a comprehensive 360-degree view of business performance from 2020 to 2023, offering deep insights into sales trends, profit dynamics, customer behavior, and market performance. By seamlessly integrating diagnostic, predictive, and prescriptive analytics, the project evaluates key revenue and profitability drivers across product lines, customer segments, market zones, and sales channels. The result is a robust, data-driven framework that not only uncovers underlying performance patterns but also delivers actionable recommendations to boost profitability, enhance operational efficiency, and support sustainable growth and strategic agility.</a:t>
            </a:r>
          </a:p>
          <a:p>
            <a:endParaRPr lang="en-US" sz="1400" dirty="0"/>
          </a:p>
          <a:p>
            <a:r>
              <a:rPr lang="en-US" sz="2000" b="1" dirty="0">
                <a:solidFill>
                  <a:srgbClr val="FF0000"/>
                </a:solidFill>
              </a:rPr>
              <a:t>Key Insights</a:t>
            </a:r>
          </a:p>
          <a:p>
            <a:r>
              <a:rPr lang="en-US" sz="1600" b="1" dirty="0"/>
              <a:t>1. Performance Trends</a:t>
            </a:r>
          </a:p>
          <a:p>
            <a:pPr marL="285750" indent="-285750">
              <a:buFont typeface="Wingdings" panose="05000000000000000000" pitchFamily="2" charset="2"/>
              <a:buChar char="Ø"/>
            </a:pPr>
            <a:r>
              <a:rPr lang="en-US" sz="1400" b="1" dirty="0"/>
              <a:t>2021</a:t>
            </a:r>
            <a:r>
              <a:rPr lang="en-US" sz="1400" dirty="0"/>
              <a:t> marked an explosive growth year, with revenue surging by </a:t>
            </a:r>
            <a:r>
              <a:rPr lang="en-US" sz="1400" b="1" dirty="0"/>
              <a:t>+337%, </a:t>
            </a:r>
            <a:r>
              <a:rPr lang="en-US" sz="1400" dirty="0"/>
              <a:t>profit by </a:t>
            </a:r>
            <a:r>
              <a:rPr lang="en-US" sz="1400" b="1" dirty="0"/>
              <a:t>+247%, </a:t>
            </a:r>
            <a:r>
              <a:rPr lang="en-US" sz="1400" dirty="0"/>
              <a:t>and volume by </a:t>
            </a:r>
            <a:r>
              <a:rPr lang="en-US" sz="1400" b="1" dirty="0"/>
              <a:t>+323%, </a:t>
            </a:r>
            <a:r>
              <a:rPr lang="en-US" sz="1400" dirty="0"/>
              <a:t>driven by aggressive expansion and efficient execution.</a:t>
            </a:r>
          </a:p>
          <a:p>
            <a:pPr marL="285750" indent="-285750">
              <a:buFont typeface="Wingdings" panose="05000000000000000000" pitchFamily="2" charset="2"/>
              <a:buChar char="Ø"/>
            </a:pPr>
            <a:r>
              <a:rPr lang="en-US" sz="1400" b="1" dirty="0"/>
              <a:t>2022</a:t>
            </a:r>
            <a:r>
              <a:rPr lang="en-US" sz="1400" dirty="0"/>
              <a:t> presented a profitability paradox, despite declines in revenue </a:t>
            </a:r>
            <a:r>
              <a:rPr lang="en-US" sz="1400" b="1" dirty="0"/>
              <a:t>(–17%) </a:t>
            </a:r>
            <a:r>
              <a:rPr lang="en-US" sz="1400" dirty="0"/>
              <a:t>and volume </a:t>
            </a:r>
            <a:r>
              <a:rPr lang="en-US" sz="1400" b="1" dirty="0"/>
              <a:t>(–15%), </a:t>
            </a:r>
            <a:r>
              <a:rPr lang="en-US" sz="1400" dirty="0"/>
              <a:t>profit increased by </a:t>
            </a:r>
            <a:r>
              <a:rPr lang="en-US" sz="1400" b="1" dirty="0"/>
              <a:t>+9%, </a:t>
            </a:r>
            <a:r>
              <a:rPr lang="en-US" sz="1400" dirty="0"/>
              <a:t>suggesting effective cost-control strategies and margin focus.</a:t>
            </a:r>
          </a:p>
          <a:p>
            <a:pPr marL="285750" indent="-285750">
              <a:buFont typeface="Wingdings" panose="05000000000000000000" pitchFamily="2" charset="2"/>
              <a:buChar char="Ø"/>
            </a:pPr>
            <a:r>
              <a:rPr lang="en-US" sz="1400" b="1" dirty="0"/>
              <a:t>2023</a:t>
            </a:r>
            <a:r>
              <a:rPr lang="en-US" sz="1400" dirty="0"/>
              <a:t> saw a rebound in sales performance, with revenue and volume recovering, but a </a:t>
            </a:r>
            <a:r>
              <a:rPr lang="en-US" sz="1400" b="1" dirty="0"/>
              <a:t>–24% </a:t>
            </a:r>
            <a:r>
              <a:rPr lang="en-US" sz="1400" dirty="0"/>
              <a:t>decline in profit raised red flags around rising costs and pricing inefficiencies.</a:t>
            </a:r>
          </a:p>
          <a:p>
            <a:pPr marL="285750" indent="-285750">
              <a:buFont typeface="Wingdings" panose="05000000000000000000" pitchFamily="2" charset="2"/>
              <a:buChar char="Ø"/>
            </a:pPr>
            <a:endParaRPr lang="en-US" sz="1400" dirty="0"/>
          </a:p>
          <a:p>
            <a:r>
              <a:rPr lang="en-US" sz="1600" b="1" dirty="0"/>
              <a:t>2. Revenue &amp; Profitability Drivers</a:t>
            </a:r>
          </a:p>
          <a:p>
            <a:pPr marL="285750" indent="-285750">
              <a:buFont typeface="Wingdings" panose="05000000000000000000" pitchFamily="2" charset="2"/>
              <a:buChar char="Ø"/>
            </a:pPr>
            <a:r>
              <a:rPr lang="en-US" sz="1400" b="1" dirty="0"/>
              <a:t>Cost Price and Profit </a:t>
            </a:r>
            <a:r>
              <a:rPr lang="en-US" sz="1400" dirty="0"/>
              <a:t>are the most significant drivers of revenue, not volume or geographical presence, highlighting the importance of operational efficiency and pricing strategy.</a:t>
            </a:r>
          </a:p>
          <a:p>
            <a:pPr marL="285750" indent="-285750">
              <a:buFont typeface="Wingdings" panose="05000000000000000000" pitchFamily="2" charset="2"/>
              <a:buChar char="Ø"/>
            </a:pPr>
            <a:r>
              <a:rPr lang="en-US" sz="1400" b="1" dirty="0"/>
              <a:t>Own Brand </a:t>
            </a:r>
            <a:r>
              <a:rPr lang="en-US" sz="1400" dirty="0"/>
              <a:t>products consistently outperformed across all metrics, showing strong customer loyalty, brand equity, and profitability.</a:t>
            </a:r>
          </a:p>
          <a:p>
            <a:pPr marL="285750" indent="-285750">
              <a:buFont typeface="Wingdings" panose="05000000000000000000" pitchFamily="2" charset="2"/>
              <a:buChar char="Ø"/>
            </a:pPr>
            <a:r>
              <a:rPr lang="en-US" sz="1400" b="1" dirty="0"/>
              <a:t>Brick &amp; Mortar </a:t>
            </a:r>
            <a:r>
              <a:rPr lang="en-US" sz="1400" dirty="0"/>
              <a:t>remains the most profitable channel, while </a:t>
            </a:r>
            <a:r>
              <a:rPr lang="en-US" sz="1400" b="1" dirty="0"/>
              <a:t>Click-and-Mortar</a:t>
            </a:r>
            <a:r>
              <a:rPr lang="en-US" sz="1400" dirty="0"/>
              <a:t> offers a lean, scalable hybrid model with strong efficiency metrics.</a:t>
            </a:r>
          </a:p>
          <a:p>
            <a:pPr marL="285750" indent="-285750">
              <a:buFont typeface="Wingdings" panose="05000000000000000000" pitchFamily="2" charset="2"/>
              <a:buChar char="Ø"/>
            </a:pPr>
            <a:r>
              <a:rPr lang="en-US" sz="1400" b="1" dirty="0"/>
              <a:t>North-Central</a:t>
            </a:r>
            <a:r>
              <a:rPr lang="en-US" sz="1400" dirty="0"/>
              <a:t> emerged as the top-performing region in both revenue and profit, with</a:t>
            </a:r>
            <a:r>
              <a:rPr lang="en-US" sz="1400" b="1" dirty="0"/>
              <a:t> South-West </a:t>
            </a:r>
            <a:r>
              <a:rPr lang="en-US" sz="1400" dirty="0"/>
              <a:t>contributing significantly—though both together account for </a:t>
            </a:r>
            <a:r>
              <a:rPr lang="en-US" sz="1400" b="1" dirty="0"/>
              <a:t>70% </a:t>
            </a:r>
            <a:r>
              <a:rPr lang="en-US" sz="1400" dirty="0"/>
              <a:t>of total revenue, revealing a concentration risk.</a:t>
            </a:r>
          </a:p>
          <a:p>
            <a:pPr marL="285750" indent="-285750">
              <a:buFont typeface="Wingdings" panose="05000000000000000000" pitchFamily="2" charset="2"/>
              <a:buChar char="Ø"/>
            </a:pPr>
            <a:r>
              <a:rPr lang="en-US" sz="1400" b="1" dirty="0"/>
              <a:t>E-Commerce</a:t>
            </a:r>
            <a:r>
              <a:rPr lang="en-US" sz="1400" dirty="0"/>
              <a:t>, </a:t>
            </a:r>
            <a:r>
              <a:rPr lang="en-US" sz="1400" b="1" dirty="0"/>
              <a:t>North-East</a:t>
            </a:r>
            <a:r>
              <a:rPr lang="en-US" sz="1400" dirty="0"/>
              <a:t>, and </a:t>
            </a:r>
            <a:r>
              <a:rPr lang="en-US" sz="1400" b="1" dirty="0"/>
              <a:t>South-South</a:t>
            </a:r>
            <a:r>
              <a:rPr lang="en-US" sz="1400" dirty="0"/>
              <a:t> regions are under-leveraged, offering untapped opportunities for digital expansion and market diversification.</a:t>
            </a:r>
          </a:p>
        </p:txBody>
      </p:sp>
      <p:cxnSp>
        <p:nvCxnSpPr>
          <p:cNvPr id="4" name="Straight Connector 3">
            <a:extLst>
              <a:ext uri="{FF2B5EF4-FFF2-40B4-BE49-F238E27FC236}">
                <a16:creationId xmlns:a16="http://schemas.microsoft.com/office/drawing/2014/main" id="{A3E5F489-D6A5-1AEA-BF79-AE0341AF6E59}"/>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B6721A07-3CD0-199F-EE45-4869CC0B0CC5}"/>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DDB874D1-C265-E080-9638-C6928759E578}"/>
              </a:ext>
            </a:extLst>
          </p:cNvPr>
          <p:cNvSpPr txBox="1"/>
          <p:nvPr/>
        </p:nvSpPr>
        <p:spPr>
          <a:xfrm>
            <a:off x="11039856" y="6603460"/>
            <a:ext cx="384048" cy="261610"/>
          </a:xfrm>
          <a:prstGeom prst="rect">
            <a:avLst/>
          </a:prstGeom>
          <a:noFill/>
        </p:spPr>
        <p:txBody>
          <a:bodyPr wrap="square" rtlCol="0">
            <a:spAutoFit/>
          </a:bodyPr>
          <a:lstStyle/>
          <a:p>
            <a:r>
              <a:rPr lang="en-US" sz="1100" b="1" dirty="0"/>
              <a:t>3  </a:t>
            </a:r>
            <a:endParaRPr lang="en-NG" sz="1100" b="1" dirty="0"/>
          </a:p>
        </p:txBody>
      </p:sp>
      <p:pic>
        <p:nvPicPr>
          <p:cNvPr id="7" name="Picture 6">
            <a:extLst>
              <a:ext uri="{FF2B5EF4-FFF2-40B4-BE49-F238E27FC236}">
                <a16:creationId xmlns:a16="http://schemas.microsoft.com/office/drawing/2014/main" id="{FD74EDB5-32DA-1C7C-9794-5B3FCE39B6F0}"/>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633984" y="111513"/>
            <a:ext cx="1206390" cy="994670"/>
          </a:xfrm>
          <a:prstGeom prst="rect">
            <a:avLst/>
          </a:prstGeom>
        </p:spPr>
      </p:pic>
    </p:spTree>
    <p:extLst>
      <p:ext uri="{BB962C8B-B14F-4D97-AF65-F5344CB8AC3E}">
        <p14:creationId xmlns:p14="http://schemas.microsoft.com/office/powerpoint/2010/main" val="1616769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EBC7E8AA-19D5-8B04-BCE9-91A8BBF06A1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1847734-DE0A-26F7-0167-73C79C821AEF}"/>
              </a:ext>
            </a:extLst>
          </p:cNvPr>
          <p:cNvSpPr txBox="1"/>
          <p:nvPr/>
        </p:nvSpPr>
        <p:spPr>
          <a:xfrm>
            <a:off x="633984" y="705177"/>
            <a:ext cx="10789920" cy="5570756"/>
          </a:xfrm>
          <a:prstGeom prst="rect">
            <a:avLst/>
          </a:prstGeom>
          <a:noFill/>
        </p:spPr>
        <p:txBody>
          <a:bodyPr wrap="square" rtlCol="0">
            <a:spAutoFit/>
          </a:bodyPr>
          <a:lstStyle/>
          <a:p>
            <a:r>
              <a:rPr lang="en-US" sz="1600" b="1" dirty="0"/>
              <a:t>3. Forward-Looking Insight</a:t>
            </a:r>
          </a:p>
          <a:p>
            <a:pPr marL="285750" indent="-285750">
              <a:buFont typeface="Wingdings" panose="05000000000000000000" pitchFamily="2" charset="2"/>
              <a:buChar char="Ø"/>
            </a:pPr>
            <a:r>
              <a:rPr lang="en-US" sz="1400" dirty="0"/>
              <a:t>Forecasting models suggest a revenue plateau by 2026, underscoring the need for innovation, market expansion, and new product strategies to reignite sustainable growth and reduce reliance on legacy channels or regions.</a:t>
            </a:r>
          </a:p>
          <a:p>
            <a:pPr marL="285750" indent="-285750">
              <a:buFont typeface="Wingdings" panose="05000000000000000000" pitchFamily="2" charset="2"/>
              <a:buChar char="Ø"/>
            </a:pPr>
            <a:endParaRPr lang="en-US" sz="1400" dirty="0"/>
          </a:p>
          <a:p>
            <a:r>
              <a:rPr lang="en-US" sz="2000" b="1" dirty="0">
                <a:solidFill>
                  <a:srgbClr val="FF0000"/>
                </a:solidFill>
              </a:rPr>
              <a:t>Strategic Recommendations</a:t>
            </a:r>
          </a:p>
          <a:p>
            <a:pPr marL="285750" indent="-285750">
              <a:buFont typeface="Wingdings" panose="05000000000000000000" pitchFamily="2" charset="2"/>
              <a:buChar char="Ø"/>
            </a:pPr>
            <a:r>
              <a:rPr lang="en-US" sz="1400" b="1" dirty="0"/>
              <a:t>Replicate 2021 strategies </a:t>
            </a:r>
            <a:r>
              <a:rPr lang="en-US" sz="1400" dirty="0"/>
              <a:t>across high-potential segments and regions to reignite rapid growth.</a:t>
            </a:r>
          </a:p>
          <a:p>
            <a:pPr marL="285750" indent="-285750">
              <a:buFont typeface="Wingdings" panose="05000000000000000000" pitchFamily="2" charset="2"/>
              <a:buChar char="Ø"/>
            </a:pPr>
            <a:r>
              <a:rPr lang="en-US" sz="1400" b="1" dirty="0"/>
              <a:t>Conduct margin diagnostics </a:t>
            </a:r>
            <a:r>
              <a:rPr lang="en-US" sz="1400" dirty="0"/>
              <a:t>to address 2023’s profit dip and identify cost-saving opportunities.</a:t>
            </a:r>
          </a:p>
          <a:p>
            <a:pPr marL="285750" indent="-285750">
              <a:buFont typeface="Wingdings" panose="05000000000000000000" pitchFamily="2" charset="2"/>
              <a:buChar char="Ø"/>
            </a:pPr>
            <a:r>
              <a:rPr lang="en-US" sz="1400" b="1" dirty="0"/>
              <a:t>Prioritize high-margin products </a:t>
            </a:r>
            <a:r>
              <a:rPr lang="en-US" sz="1400" dirty="0"/>
              <a:t>like Own Brand &amp; Custom-Made, especially in Click-and-Mortar channels.</a:t>
            </a:r>
          </a:p>
          <a:p>
            <a:pPr marL="285750" indent="-285750">
              <a:buFont typeface="Wingdings" panose="05000000000000000000" pitchFamily="2" charset="2"/>
              <a:buChar char="Ø"/>
            </a:pPr>
            <a:r>
              <a:rPr lang="en-US" sz="1400" b="1" dirty="0"/>
              <a:t>Revamp E-Commerce strategy </a:t>
            </a:r>
            <a:r>
              <a:rPr lang="en-US" sz="1400" dirty="0"/>
              <a:t>and expand digital reach in underperforming regions.</a:t>
            </a:r>
          </a:p>
          <a:p>
            <a:pPr marL="285750" indent="-285750">
              <a:buFont typeface="Wingdings" panose="05000000000000000000" pitchFamily="2" charset="2"/>
              <a:buChar char="Ø"/>
            </a:pPr>
            <a:r>
              <a:rPr lang="en-US" sz="1400" b="1" dirty="0"/>
              <a:t>Reduce over-reliance on top zones </a:t>
            </a:r>
            <a:r>
              <a:rPr lang="en-US" sz="1400" dirty="0"/>
              <a:t>by investing in South-East &amp; North-West market development.</a:t>
            </a:r>
          </a:p>
          <a:p>
            <a:pPr marL="285750" indent="-285750">
              <a:buFont typeface="Wingdings" panose="05000000000000000000" pitchFamily="2" charset="2"/>
              <a:buChar char="Ø"/>
            </a:pPr>
            <a:r>
              <a:rPr lang="en-US" sz="1400" b="1" dirty="0"/>
              <a:t>Adopt predictive analytics </a:t>
            </a:r>
            <a:r>
              <a:rPr lang="en-US" sz="1400" dirty="0"/>
              <a:t>for revenue, cost, and customer trends to drive real-time decisions.</a:t>
            </a:r>
          </a:p>
          <a:p>
            <a:pPr marL="285750" indent="-285750">
              <a:buFont typeface="Wingdings" panose="05000000000000000000" pitchFamily="2" charset="2"/>
              <a:buChar char="Ø"/>
            </a:pPr>
            <a:endParaRPr lang="en-US" sz="1400" dirty="0"/>
          </a:p>
          <a:p>
            <a:r>
              <a:rPr lang="en-US" sz="2000" b="1" dirty="0">
                <a:solidFill>
                  <a:srgbClr val="FF0000"/>
                </a:solidFill>
              </a:rPr>
              <a:t>Expected Business Impact</a:t>
            </a:r>
          </a:p>
          <a:p>
            <a:r>
              <a:rPr lang="en-US" sz="1600" b="1" dirty="0"/>
              <a:t>1. Growth &amp; Profitability: </a:t>
            </a:r>
          </a:p>
          <a:p>
            <a:pPr marL="285750" indent="-285750">
              <a:buFont typeface="Wingdings" panose="05000000000000000000" pitchFamily="2" charset="2"/>
              <a:buChar char="Ø"/>
            </a:pPr>
            <a:r>
              <a:rPr lang="en-US" sz="1400" dirty="0"/>
              <a:t>Increase revenue by </a:t>
            </a:r>
            <a:r>
              <a:rPr lang="en-US" sz="1400" b="1" dirty="0"/>
              <a:t>15–20% </a:t>
            </a:r>
            <a:r>
              <a:rPr lang="en-US" sz="1400" dirty="0"/>
              <a:t>and boost profit by </a:t>
            </a:r>
            <a:r>
              <a:rPr lang="en-US" sz="1400" b="1" dirty="0"/>
              <a:t>8–12% </a:t>
            </a:r>
            <a:r>
              <a:rPr lang="en-US" sz="1400" dirty="0"/>
              <a:t>through strategic scaling and margin optimization.</a:t>
            </a:r>
          </a:p>
          <a:p>
            <a:pPr marL="285750" indent="-285750">
              <a:buFont typeface="Wingdings" panose="05000000000000000000" pitchFamily="2" charset="2"/>
              <a:buChar char="Ø"/>
            </a:pPr>
            <a:r>
              <a:rPr lang="en-US" sz="1400" dirty="0"/>
              <a:t>Reduce revenue stagnation by </a:t>
            </a:r>
            <a:r>
              <a:rPr lang="en-US" sz="1400" b="1" dirty="0"/>
              <a:t>10% </a:t>
            </a:r>
            <a:r>
              <a:rPr lang="en-US" sz="1400" dirty="0"/>
              <a:t>via better product and customer targeting.</a:t>
            </a:r>
          </a:p>
          <a:p>
            <a:pPr marL="285750" indent="-285750">
              <a:buFont typeface="Wingdings" panose="05000000000000000000" pitchFamily="2" charset="2"/>
              <a:buChar char="Ø"/>
            </a:pPr>
            <a:endParaRPr lang="en-US" sz="1400" dirty="0"/>
          </a:p>
          <a:p>
            <a:r>
              <a:rPr lang="en-US" sz="1600" b="1" dirty="0"/>
              <a:t>2. Operational Efficiency:</a:t>
            </a:r>
          </a:p>
          <a:p>
            <a:pPr marL="285750" indent="-285750">
              <a:buFont typeface="Wingdings" panose="05000000000000000000" pitchFamily="2" charset="2"/>
              <a:buChar char="Ø"/>
            </a:pPr>
            <a:r>
              <a:rPr lang="en-US" sz="1400" dirty="0"/>
              <a:t>Improve resource allocation by </a:t>
            </a:r>
            <a:r>
              <a:rPr lang="en-US" sz="1400" b="1" dirty="0"/>
              <a:t>20% </a:t>
            </a:r>
            <a:r>
              <a:rPr lang="en-US" sz="1400" dirty="0"/>
              <a:t>and forecasting accuracy by </a:t>
            </a:r>
            <a:r>
              <a:rPr lang="en-US" sz="1400" b="1" dirty="0"/>
              <a:t>25% </a:t>
            </a:r>
            <a:r>
              <a:rPr lang="en-US" sz="1400" dirty="0"/>
              <a:t>using ARIMA models.</a:t>
            </a:r>
          </a:p>
          <a:p>
            <a:pPr marL="285750" indent="-285750">
              <a:buFont typeface="Wingdings" panose="05000000000000000000" pitchFamily="2" charset="2"/>
              <a:buChar char="Ø"/>
            </a:pPr>
            <a:r>
              <a:rPr lang="en-US" sz="1400" dirty="0"/>
              <a:t>Enhance customer retention by </a:t>
            </a:r>
            <a:r>
              <a:rPr lang="en-US" sz="1400" b="1" dirty="0"/>
              <a:t>12% </a:t>
            </a:r>
            <a:r>
              <a:rPr lang="en-US" sz="1400" dirty="0"/>
              <a:t>through data-driven segmentation and engagement.</a:t>
            </a:r>
          </a:p>
          <a:p>
            <a:pPr marL="285750" indent="-285750">
              <a:buFont typeface="Wingdings" panose="05000000000000000000" pitchFamily="2" charset="2"/>
              <a:buChar char="Ø"/>
            </a:pPr>
            <a:endParaRPr lang="en-US" sz="1400" dirty="0"/>
          </a:p>
          <a:p>
            <a:r>
              <a:rPr lang="en-US" sz="1600" b="1" dirty="0"/>
              <a:t>3. Market Expansion &amp; Sales:</a:t>
            </a:r>
          </a:p>
          <a:p>
            <a:pPr marL="285750" indent="-285750">
              <a:buFont typeface="Wingdings" panose="05000000000000000000" pitchFamily="2" charset="2"/>
              <a:buChar char="Ø"/>
            </a:pPr>
            <a:r>
              <a:rPr lang="en-US" sz="1400" dirty="0"/>
              <a:t>Grow market penetration by </a:t>
            </a:r>
            <a:r>
              <a:rPr lang="en-US" sz="1400" b="1" dirty="0"/>
              <a:t>10–15% </a:t>
            </a:r>
            <a:r>
              <a:rPr lang="en-US" sz="1400" dirty="0"/>
              <a:t>in emerging regions.</a:t>
            </a:r>
          </a:p>
          <a:p>
            <a:pPr marL="285750" indent="-285750">
              <a:buFont typeface="Wingdings" panose="05000000000000000000" pitchFamily="2" charset="2"/>
              <a:buChar char="Ø"/>
            </a:pPr>
            <a:r>
              <a:rPr lang="en-US" sz="1400" dirty="0"/>
              <a:t>Raise digital sales by </a:t>
            </a:r>
            <a:r>
              <a:rPr lang="en-US" sz="1400" b="1" dirty="0"/>
              <a:t>7–10% </a:t>
            </a:r>
            <a:r>
              <a:rPr lang="en-US" sz="1400" dirty="0"/>
              <a:t>and increase cross-/upselling by </a:t>
            </a:r>
            <a:r>
              <a:rPr lang="en-US" sz="1400" b="1" dirty="0"/>
              <a:t>15% </a:t>
            </a:r>
            <a:r>
              <a:rPr lang="en-US" sz="1400" dirty="0"/>
              <a:t>with refined customer insights.</a:t>
            </a:r>
          </a:p>
        </p:txBody>
      </p:sp>
      <p:cxnSp>
        <p:nvCxnSpPr>
          <p:cNvPr id="4" name="Straight Connector 3">
            <a:extLst>
              <a:ext uri="{FF2B5EF4-FFF2-40B4-BE49-F238E27FC236}">
                <a16:creationId xmlns:a16="http://schemas.microsoft.com/office/drawing/2014/main" id="{83A3B012-0EFD-97D2-3C1D-554559CA8130}"/>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11F94802-2D98-87B6-6DE6-ECD1C7C1C649}"/>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E5D67824-CDFC-187F-38C5-02A84962131C}"/>
              </a:ext>
            </a:extLst>
          </p:cNvPr>
          <p:cNvSpPr txBox="1"/>
          <p:nvPr/>
        </p:nvSpPr>
        <p:spPr>
          <a:xfrm>
            <a:off x="11039856" y="6603460"/>
            <a:ext cx="384048" cy="261610"/>
          </a:xfrm>
          <a:prstGeom prst="rect">
            <a:avLst/>
          </a:prstGeom>
          <a:noFill/>
        </p:spPr>
        <p:txBody>
          <a:bodyPr wrap="square" rtlCol="0">
            <a:spAutoFit/>
          </a:bodyPr>
          <a:lstStyle/>
          <a:p>
            <a:r>
              <a:rPr lang="en-US" sz="1100" b="1" dirty="0"/>
              <a:t>4  </a:t>
            </a:r>
            <a:endParaRPr lang="en-NG" sz="1100" b="1" dirty="0"/>
          </a:p>
        </p:txBody>
      </p:sp>
    </p:spTree>
    <p:extLst>
      <p:ext uri="{BB962C8B-B14F-4D97-AF65-F5344CB8AC3E}">
        <p14:creationId xmlns:p14="http://schemas.microsoft.com/office/powerpoint/2010/main" val="475195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5430DF0A-B51F-3815-6FE8-FDB691CEBE1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C5865EC-D90F-88FB-E601-C596E782F66D}"/>
              </a:ext>
            </a:extLst>
          </p:cNvPr>
          <p:cNvSpPr txBox="1"/>
          <p:nvPr/>
        </p:nvSpPr>
        <p:spPr>
          <a:xfrm>
            <a:off x="2017777" y="455346"/>
            <a:ext cx="4011168" cy="461665"/>
          </a:xfrm>
          <a:prstGeom prst="rect">
            <a:avLst/>
          </a:prstGeom>
          <a:noFill/>
        </p:spPr>
        <p:txBody>
          <a:bodyPr wrap="square" rtlCol="0">
            <a:spAutoFit/>
          </a:bodyPr>
          <a:lstStyle/>
          <a:p>
            <a:r>
              <a:rPr lang="en-US" sz="2400" b="1" dirty="0">
                <a:solidFill>
                  <a:srgbClr val="FF0000"/>
                </a:solidFill>
                <a:latin typeface="Arial Rounded MT Bold" panose="020F0704030504030204" pitchFamily="34" charset="0"/>
              </a:rPr>
              <a:t>Objectives of this Project</a:t>
            </a:r>
            <a:endParaRPr lang="en-NG" sz="2400" b="1" dirty="0">
              <a:solidFill>
                <a:srgbClr val="FF0000"/>
              </a:solidFill>
              <a:latin typeface="Arial Rounded MT Bold" panose="020F0704030504030204" pitchFamily="34" charset="0"/>
            </a:endParaRPr>
          </a:p>
        </p:txBody>
      </p:sp>
      <p:sp>
        <p:nvSpPr>
          <p:cNvPr id="3" name="TextBox 2">
            <a:extLst>
              <a:ext uri="{FF2B5EF4-FFF2-40B4-BE49-F238E27FC236}">
                <a16:creationId xmlns:a16="http://schemas.microsoft.com/office/drawing/2014/main" id="{B99C78C7-13E2-A429-53C7-FA9DADE5B4B6}"/>
              </a:ext>
            </a:extLst>
          </p:cNvPr>
          <p:cNvSpPr txBox="1"/>
          <p:nvPr/>
        </p:nvSpPr>
        <p:spPr>
          <a:xfrm>
            <a:off x="633985" y="1244628"/>
            <a:ext cx="10789920" cy="5242461"/>
          </a:xfrm>
          <a:prstGeom prst="rect">
            <a:avLst/>
          </a:prstGeom>
          <a:noFill/>
        </p:spPr>
        <p:txBody>
          <a:bodyPr wrap="square" rtlCol="0">
            <a:spAutoFit/>
          </a:bodyPr>
          <a:lstStyle/>
          <a:p>
            <a:r>
              <a:rPr lang="en-US" sz="1500" dirty="0"/>
              <a:t>This project aimed to leverage advanced analytics to empower the company's strategic decision-making processes. Key objectives included:</a:t>
            </a:r>
          </a:p>
          <a:p>
            <a:endParaRPr lang="en-US" sz="1500" dirty="0"/>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Diagnose historical revenue and profit trends</a:t>
            </a:r>
            <a:r>
              <a:rPr lang="en-NG" sz="1500" kern="100" dirty="0">
                <a:effectLst/>
                <a:latin typeface="Aptos" panose="02110004020202020204"/>
                <a:ea typeface="Aptos" panose="02110004020202020204"/>
                <a:cs typeface="Times New Roman" panose="02020603050405020304" pitchFamily="18" charset="0"/>
              </a:rPr>
              <a:t> to understand the organization’s financial trajectory from 2020 to 2023.</a:t>
            </a:r>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Identify key performance drivers</a:t>
            </a:r>
            <a:r>
              <a:rPr lang="en-NG" sz="1500" kern="100" dirty="0">
                <a:effectLst/>
                <a:latin typeface="Aptos" panose="02110004020202020204"/>
                <a:ea typeface="Aptos" panose="02110004020202020204"/>
                <a:cs typeface="Times New Roman" panose="02020603050405020304" pitchFamily="18" charset="0"/>
              </a:rPr>
              <a:t> (products, customer types, market zones, and channels) contributing most to revenue and profitability.</a:t>
            </a:r>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Uncover inefficiencies and performance gaps</a:t>
            </a:r>
            <a:r>
              <a:rPr lang="en-NG" sz="1500" kern="100" dirty="0">
                <a:effectLst/>
                <a:latin typeface="Aptos" panose="02110004020202020204"/>
                <a:ea typeface="Aptos" panose="02110004020202020204"/>
                <a:cs typeface="Times New Roman" panose="02020603050405020304" pitchFamily="18" charset="0"/>
              </a:rPr>
              <a:t> by </a:t>
            </a:r>
            <a:r>
              <a:rPr lang="en-NG" sz="1500" kern="100" dirty="0" err="1">
                <a:effectLst/>
                <a:latin typeface="Aptos" panose="02110004020202020204"/>
                <a:ea typeface="Aptos" panose="02110004020202020204"/>
                <a:cs typeface="Times New Roman" panose="02020603050405020304" pitchFamily="18" charset="0"/>
              </a:rPr>
              <a:t>analyzing</a:t>
            </a:r>
            <a:r>
              <a:rPr lang="en-NG" sz="1500" kern="100" dirty="0">
                <a:effectLst/>
                <a:latin typeface="Aptos" panose="02110004020202020204"/>
                <a:ea typeface="Aptos" panose="02110004020202020204"/>
                <a:cs typeface="Times New Roman" panose="02020603050405020304" pitchFamily="18" charset="0"/>
              </a:rPr>
              <a:t> year-over-year changes in volume, revenue, and profit.</a:t>
            </a:r>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Leverage advanced analytics (R, machine learning, and time-series forecasting)</a:t>
            </a:r>
            <a:r>
              <a:rPr lang="en-NG" sz="1500" kern="100" dirty="0">
                <a:effectLst/>
                <a:latin typeface="Aptos" panose="02110004020202020204"/>
                <a:ea typeface="Aptos" panose="02110004020202020204"/>
                <a:cs typeface="Times New Roman" panose="02020603050405020304" pitchFamily="18" charset="0"/>
              </a:rPr>
              <a:t> to generate forward-looking insights that inform strategic decision-making.</a:t>
            </a:r>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Support business leaders with actionable recommendations</a:t>
            </a:r>
            <a:r>
              <a:rPr lang="en-NG" sz="1500" kern="100" dirty="0">
                <a:effectLst/>
                <a:latin typeface="Aptos" panose="02110004020202020204"/>
                <a:ea typeface="Aptos" panose="02110004020202020204"/>
                <a:cs typeface="Times New Roman" panose="02020603050405020304" pitchFamily="18" charset="0"/>
              </a:rPr>
              <a:t> to:</a:t>
            </a:r>
          </a:p>
          <a:p>
            <a:pPr marL="742950" lvl="1" indent="-285750">
              <a:lnSpc>
                <a:spcPct val="115000"/>
              </a:lnSpc>
              <a:spcAft>
                <a:spcPts val="800"/>
              </a:spcAft>
              <a:buSzPts val="1000"/>
              <a:buFont typeface="Wingdings" panose="05000000000000000000" pitchFamily="2" charset="2"/>
              <a:buChar char="§"/>
              <a:tabLst>
                <a:tab pos="914400" algn="l"/>
              </a:tabLst>
            </a:pPr>
            <a:r>
              <a:rPr lang="en-NG" sz="1500" kern="100" dirty="0">
                <a:effectLst/>
                <a:latin typeface="Aptos" panose="02110004020202020204"/>
                <a:ea typeface="Aptos" panose="02110004020202020204"/>
                <a:cs typeface="Times New Roman" panose="02020603050405020304" pitchFamily="18" charset="0"/>
              </a:rPr>
              <a:t>Improve pricing strategies,</a:t>
            </a:r>
          </a:p>
          <a:p>
            <a:pPr marL="742950" lvl="1" indent="-285750">
              <a:lnSpc>
                <a:spcPct val="115000"/>
              </a:lnSpc>
              <a:spcAft>
                <a:spcPts val="800"/>
              </a:spcAft>
              <a:buSzPts val="1000"/>
              <a:buFont typeface="Wingdings" panose="05000000000000000000" pitchFamily="2" charset="2"/>
              <a:buChar char="§"/>
              <a:tabLst>
                <a:tab pos="914400" algn="l"/>
              </a:tabLst>
            </a:pPr>
            <a:r>
              <a:rPr lang="en-NG" sz="1500" kern="100" dirty="0">
                <a:effectLst/>
                <a:latin typeface="Aptos" panose="02110004020202020204"/>
                <a:ea typeface="Aptos" panose="02110004020202020204"/>
                <a:cs typeface="Times New Roman" panose="02020603050405020304" pitchFamily="18" charset="0"/>
              </a:rPr>
              <a:t>Optimize product and channel mix,</a:t>
            </a:r>
          </a:p>
          <a:p>
            <a:pPr marL="742950" lvl="1" indent="-285750">
              <a:lnSpc>
                <a:spcPct val="115000"/>
              </a:lnSpc>
              <a:spcAft>
                <a:spcPts val="800"/>
              </a:spcAft>
              <a:buSzPts val="1000"/>
              <a:buFont typeface="Wingdings" panose="05000000000000000000" pitchFamily="2" charset="2"/>
              <a:buChar char="§"/>
              <a:tabLst>
                <a:tab pos="914400" algn="l"/>
              </a:tabLst>
            </a:pPr>
            <a:r>
              <a:rPr lang="en-NG" sz="1500" kern="100" dirty="0">
                <a:effectLst/>
                <a:latin typeface="Aptos" panose="02110004020202020204"/>
                <a:ea typeface="Aptos" panose="02110004020202020204"/>
                <a:cs typeface="Times New Roman" panose="02020603050405020304" pitchFamily="18" charset="0"/>
              </a:rPr>
              <a:t>Strengthen regional market penetration,</a:t>
            </a:r>
          </a:p>
          <a:p>
            <a:pPr marL="742950" lvl="1" indent="-285750">
              <a:lnSpc>
                <a:spcPct val="115000"/>
              </a:lnSpc>
              <a:spcAft>
                <a:spcPts val="800"/>
              </a:spcAft>
              <a:buSzPts val="1000"/>
              <a:buFont typeface="Wingdings" panose="05000000000000000000" pitchFamily="2" charset="2"/>
              <a:buChar char="§"/>
              <a:tabLst>
                <a:tab pos="914400" algn="l"/>
              </a:tabLst>
            </a:pPr>
            <a:r>
              <a:rPr lang="en-NG" sz="1500" kern="100" dirty="0">
                <a:effectLst/>
                <a:latin typeface="Aptos" panose="02110004020202020204"/>
                <a:ea typeface="Aptos" panose="02110004020202020204"/>
                <a:cs typeface="Times New Roman" panose="02020603050405020304" pitchFamily="18" charset="0"/>
              </a:rPr>
              <a:t>Boost customer retention and operational efficiency.</a:t>
            </a:r>
          </a:p>
          <a:p>
            <a:pPr marL="342900" lvl="0" indent="-342900">
              <a:lnSpc>
                <a:spcPct val="115000"/>
              </a:lnSpc>
              <a:spcAft>
                <a:spcPts val="800"/>
              </a:spcAft>
              <a:buSzPts val="1000"/>
              <a:buFont typeface="Wingdings" panose="05000000000000000000" pitchFamily="2" charset="2"/>
              <a:buChar char="Ø"/>
              <a:tabLst>
                <a:tab pos="457200" algn="l"/>
              </a:tabLst>
            </a:pPr>
            <a:r>
              <a:rPr lang="en-NG" sz="1500" b="1" kern="100" dirty="0">
                <a:effectLst/>
                <a:latin typeface="Aptos" panose="02110004020202020204"/>
                <a:ea typeface="Aptos" panose="02110004020202020204"/>
                <a:cs typeface="Times New Roman" panose="02020603050405020304" pitchFamily="18" charset="0"/>
              </a:rPr>
              <a:t>Develop a data-driven roadmap</a:t>
            </a:r>
            <a:r>
              <a:rPr lang="en-NG" sz="1500" kern="100" dirty="0">
                <a:effectLst/>
                <a:latin typeface="Aptos" panose="02110004020202020204"/>
                <a:ea typeface="Aptos" panose="02110004020202020204"/>
                <a:cs typeface="Times New Roman" panose="02020603050405020304" pitchFamily="18" charset="0"/>
              </a:rPr>
              <a:t> that ensures </a:t>
            </a:r>
            <a:r>
              <a:rPr lang="en-NG" sz="1500" b="1" kern="100" dirty="0">
                <a:effectLst/>
                <a:latin typeface="Aptos" panose="02110004020202020204"/>
                <a:ea typeface="Aptos" panose="02110004020202020204"/>
                <a:cs typeface="Times New Roman" panose="02020603050405020304" pitchFamily="18" charset="0"/>
              </a:rPr>
              <a:t>sustained growth</a:t>
            </a:r>
            <a:r>
              <a:rPr lang="en-NG" sz="1500" kern="100" dirty="0">
                <a:effectLst/>
                <a:latin typeface="Aptos" panose="02110004020202020204"/>
                <a:ea typeface="Aptos" panose="02110004020202020204"/>
                <a:cs typeface="Times New Roman" panose="02020603050405020304" pitchFamily="18" charset="0"/>
              </a:rPr>
              <a:t>, profitability, and competitive advantage in a volatile market.</a:t>
            </a:r>
          </a:p>
          <a:p>
            <a:endParaRPr lang="en-US" sz="1600" dirty="0"/>
          </a:p>
        </p:txBody>
      </p:sp>
      <p:cxnSp>
        <p:nvCxnSpPr>
          <p:cNvPr id="4" name="Straight Connector 3">
            <a:extLst>
              <a:ext uri="{FF2B5EF4-FFF2-40B4-BE49-F238E27FC236}">
                <a16:creationId xmlns:a16="http://schemas.microsoft.com/office/drawing/2014/main" id="{36993352-A291-7954-9496-A9C5CB17B3A4}"/>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64B0F5F2-9AA3-679B-CC8F-25B62EC41869}"/>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B704115D-CAB7-9BAA-9BBA-57385FE17C80}"/>
              </a:ext>
            </a:extLst>
          </p:cNvPr>
          <p:cNvSpPr txBox="1"/>
          <p:nvPr/>
        </p:nvSpPr>
        <p:spPr>
          <a:xfrm>
            <a:off x="11039856" y="6603460"/>
            <a:ext cx="384048" cy="261610"/>
          </a:xfrm>
          <a:prstGeom prst="rect">
            <a:avLst/>
          </a:prstGeom>
          <a:noFill/>
        </p:spPr>
        <p:txBody>
          <a:bodyPr wrap="square" rtlCol="0">
            <a:spAutoFit/>
          </a:bodyPr>
          <a:lstStyle/>
          <a:p>
            <a:r>
              <a:rPr lang="en-US" sz="1100" b="1" dirty="0"/>
              <a:t>5  </a:t>
            </a:r>
            <a:endParaRPr lang="en-NG" sz="1100" b="1" dirty="0"/>
          </a:p>
        </p:txBody>
      </p:sp>
      <p:pic>
        <p:nvPicPr>
          <p:cNvPr id="7" name="Picture 6">
            <a:extLst>
              <a:ext uri="{FF2B5EF4-FFF2-40B4-BE49-F238E27FC236}">
                <a16:creationId xmlns:a16="http://schemas.microsoft.com/office/drawing/2014/main" id="{EE90E51B-C770-FF05-41EC-58E0A11676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984" y="298703"/>
            <a:ext cx="1136943" cy="752356"/>
          </a:xfrm>
          <a:prstGeom prst="rect">
            <a:avLst/>
          </a:prstGeom>
        </p:spPr>
      </p:pic>
    </p:spTree>
    <p:extLst>
      <p:ext uri="{BB962C8B-B14F-4D97-AF65-F5344CB8AC3E}">
        <p14:creationId xmlns:p14="http://schemas.microsoft.com/office/powerpoint/2010/main" val="1678773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2ADB09-AB30-D61B-D169-16EB4106708A}"/>
              </a:ext>
            </a:extLst>
          </p:cNvPr>
          <p:cNvSpPr txBox="1"/>
          <p:nvPr/>
        </p:nvSpPr>
        <p:spPr>
          <a:xfrm>
            <a:off x="2378483" y="433890"/>
            <a:ext cx="9323366" cy="830997"/>
          </a:xfrm>
          <a:prstGeom prst="rect">
            <a:avLst/>
          </a:prstGeom>
          <a:noFill/>
        </p:spPr>
        <p:txBody>
          <a:bodyPr wrap="square" rtlCol="0">
            <a:spAutoFit/>
          </a:bodyPr>
          <a:lstStyle/>
          <a:p>
            <a:r>
              <a:rPr lang="en-US" sz="2400" b="1" dirty="0">
                <a:solidFill>
                  <a:srgbClr val="FF0000"/>
                </a:solidFill>
                <a:latin typeface="Arial Rounded MT Bold" panose="020F0704030504030204" pitchFamily="34" charset="0"/>
              </a:rPr>
              <a:t> Business Questions: A Comprehensive Examination of Descriptive, Diagnostic, Predictive, and Prescriptive Analytics</a:t>
            </a:r>
          </a:p>
        </p:txBody>
      </p:sp>
      <p:sp>
        <p:nvSpPr>
          <p:cNvPr id="3" name="TextBox 2">
            <a:extLst>
              <a:ext uri="{FF2B5EF4-FFF2-40B4-BE49-F238E27FC236}">
                <a16:creationId xmlns:a16="http://schemas.microsoft.com/office/drawing/2014/main" id="{994561A0-1281-9B96-C511-546CC631C3BA}"/>
              </a:ext>
            </a:extLst>
          </p:cNvPr>
          <p:cNvSpPr txBox="1"/>
          <p:nvPr/>
        </p:nvSpPr>
        <p:spPr>
          <a:xfrm>
            <a:off x="2550201" y="1521585"/>
            <a:ext cx="9015723" cy="4524315"/>
          </a:xfrm>
          <a:prstGeom prst="rect">
            <a:avLst/>
          </a:prstGeom>
          <a:noFill/>
        </p:spPr>
        <p:txBody>
          <a:bodyPr wrap="square" rtlCol="0">
            <a:spAutoFit/>
          </a:bodyPr>
          <a:lstStyle/>
          <a:p>
            <a:pPr marL="342900" indent="-342900" algn="just">
              <a:buFont typeface="+mj-lt"/>
              <a:buAutoNum type="arabicPeriod"/>
            </a:pPr>
            <a:r>
              <a:rPr lang="en-US" sz="1600" dirty="0"/>
              <a:t>Did any years experience negative or stagnant growth? Furthermore, are there significant differences in the data?</a:t>
            </a:r>
          </a:p>
          <a:p>
            <a:pPr marL="342900" indent="-342900" algn="just">
              <a:buFont typeface="+mj-lt"/>
              <a:buAutoNum type="arabicPeriod"/>
            </a:pPr>
            <a:r>
              <a:rPr lang="en-US" sz="1600" dirty="0"/>
              <a:t>Which customer types, product types, and market zones rank among the top 20 with </a:t>
            </a:r>
            <a:r>
              <a:rPr lang="en-US" sz="1600" i="1" dirty="0"/>
              <a:t>total revenue surpassing $4.00 million?</a:t>
            </a:r>
          </a:p>
          <a:p>
            <a:pPr marL="342900" indent="-342900" algn="just">
              <a:buFont typeface="+mj-lt"/>
              <a:buAutoNum type="arabicPeriod"/>
            </a:pPr>
            <a:r>
              <a:rPr lang="en-US" sz="1600" dirty="0"/>
              <a:t>Which customer types, product types, and market zones rank among the top 20 with total profits exceeding $0.06 million?</a:t>
            </a:r>
          </a:p>
          <a:p>
            <a:pPr marL="342900" indent="-342900" algn="just">
              <a:buFont typeface="+mj-lt"/>
              <a:buAutoNum type="arabicPeriod"/>
            </a:pPr>
            <a:r>
              <a:rPr lang="en-US" sz="1600" dirty="0"/>
              <a:t>Is there a clear upward or downward trend in performance over time?</a:t>
            </a:r>
          </a:p>
          <a:p>
            <a:pPr marL="342900" indent="-342900" algn="just">
              <a:buFont typeface="+mj-lt"/>
              <a:buAutoNum type="arabicPeriod"/>
            </a:pPr>
            <a:r>
              <a:rPr lang="en-US" sz="1600" dirty="0"/>
              <a:t>How do revenue and profitability differ across various market zones?</a:t>
            </a:r>
          </a:p>
          <a:p>
            <a:pPr marL="342900" indent="-342900" algn="just">
              <a:buFont typeface="+mj-lt"/>
              <a:buAutoNum type="arabicPeriod"/>
            </a:pPr>
            <a:r>
              <a:rPr lang="en-US" sz="1600" dirty="0"/>
              <a:t>How do revenue and profit vary across different product types?</a:t>
            </a:r>
          </a:p>
          <a:p>
            <a:pPr marL="342900" indent="-342900" algn="just">
              <a:buFont typeface="+mj-lt"/>
              <a:buAutoNum type="arabicPeriod"/>
            </a:pPr>
            <a:r>
              <a:rPr lang="en-US" sz="1600" dirty="0"/>
              <a:t>How do revenue and profit vary across different customer types?</a:t>
            </a:r>
          </a:p>
          <a:p>
            <a:pPr marL="342900" indent="-342900" algn="just">
              <a:buFont typeface="+mj-lt"/>
              <a:buAutoNum type="arabicPeriod"/>
            </a:pPr>
            <a:r>
              <a:rPr lang="en-US" sz="1600" dirty="0"/>
              <a:t>What are the strengths and directions of relationships between key business variables, and which of these correlations are statistically significant?.</a:t>
            </a:r>
          </a:p>
          <a:p>
            <a:pPr marL="342900" indent="-342900" algn="just">
              <a:buFont typeface="+mj-lt"/>
              <a:buAutoNum type="arabicPeriod"/>
            </a:pPr>
            <a:r>
              <a:rPr lang="en-US" sz="1600" dirty="0"/>
              <a:t>What Key Drivers Contribute to Revenue Performance?</a:t>
            </a:r>
          </a:p>
          <a:p>
            <a:pPr algn="just"/>
            <a:r>
              <a:rPr lang="en-US" sz="1600" dirty="0"/>
              <a:t>10a.  What are the seasonal patterns and long-term trends in revenue over time?</a:t>
            </a:r>
          </a:p>
          <a:p>
            <a:pPr algn="just"/>
            <a:r>
              <a:rPr lang="en-US" sz="1600" dirty="0"/>
              <a:t>10b.  What are the projected revenue trends for the next 36 months, and how can these insights be leveraged to inform strategic business decisions?</a:t>
            </a:r>
          </a:p>
          <a:p>
            <a:pPr algn="just"/>
            <a:r>
              <a:rPr lang="en-US" sz="1600" dirty="0"/>
              <a:t>11. Which customer segments, based on clustering, contribute the most to overall revenue and sales volume?</a:t>
            </a:r>
          </a:p>
        </p:txBody>
      </p:sp>
      <p:cxnSp>
        <p:nvCxnSpPr>
          <p:cNvPr id="4" name="Straight Connector 3">
            <a:extLst>
              <a:ext uri="{FF2B5EF4-FFF2-40B4-BE49-F238E27FC236}">
                <a16:creationId xmlns:a16="http://schemas.microsoft.com/office/drawing/2014/main" id="{A823DB33-C40C-7CC1-133C-303253CF71CD}"/>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A83E3ABD-C7C2-79D1-CB09-D25314C9A1BB}"/>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AECDFD8B-8417-F7C9-5AE0-DB53CCCE4533}"/>
              </a:ext>
            </a:extLst>
          </p:cNvPr>
          <p:cNvSpPr txBox="1"/>
          <p:nvPr/>
        </p:nvSpPr>
        <p:spPr>
          <a:xfrm>
            <a:off x="11039856" y="6603460"/>
            <a:ext cx="384048" cy="261610"/>
          </a:xfrm>
          <a:prstGeom prst="rect">
            <a:avLst/>
          </a:prstGeom>
          <a:noFill/>
        </p:spPr>
        <p:txBody>
          <a:bodyPr wrap="square" rtlCol="0">
            <a:spAutoFit/>
          </a:bodyPr>
          <a:lstStyle/>
          <a:p>
            <a:r>
              <a:rPr lang="en-US" sz="1100" b="1" dirty="0"/>
              <a:t>6  </a:t>
            </a:r>
            <a:endParaRPr lang="en-NG" sz="1100" b="1" dirty="0"/>
          </a:p>
        </p:txBody>
      </p:sp>
      <p:pic>
        <p:nvPicPr>
          <p:cNvPr id="7" name="Picture 6">
            <a:extLst>
              <a:ext uri="{FF2B5EF4-FFF2-40B4-BE49-F238E27FC236}">
                <a16:creationId xmlns:a16="http://schemas.microsoft.com/office/drawing/2014/main" id="{B0283FEB-9F06-698F-1200-C0716EB49B8D}"/>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96770" y="2587778"/>
            <a:ext cx="1678602" cy="2285153"/>
          </a:xfrm>
          <a:prstGeom prst="rect">
            <a:avLst/>
          </a:prstGeom>
        </p:spPr>
      </p:pic>
      <p:sp>
        <p:nvSpPr>
          <p:cNvPr id="8" name="Rectangle: Rounded Corners 7">
            <a:extLst>
              <a:ext uri="{FF2B5EF4-FFF2-40B4-BE49-F238E27FC236}">
                <a16:creationId xmlns:a16="http://schemas.microsoft.com/office/drawing/2014/main" id="{EE750BED-7102-9883-F986-701CC7119D6A}"/>
              </a:ext>
            </a:extLst>
          </p:cNvPr>
          <p:cNvSpPr/>
          <p:nvPr/>
        </p:nvSpPr>
        <p:spPr>
          <a:xfrm>
            <a:off x="2141376" y="1521585"/>
            <a:ext cx="57600" cy="432000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Tree>
    <p:extLst>
      <p:ext uri="{BB962C8B-B14F-4D97-AF65-F5344CB8AC3E}">
        <p14:creationId xmlns:p14="http://schemas.microsoft.com/office/powerpoint/2010/main" val="3785554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C491C4C5-3F5A-AAE0-9A29-CA1F9529D13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EA645E4C-7B96-6FD2-540A-C02B29C3AD82}"/>
              </a:ext>
            </a:extLst>
          </p:cNvPr>
          <p:cNvSpPr txBox="1"/>
          <p:nvPr/>
        </p:nvSpPr>
        <p:spPr>
          <a:xfrm>
            <a:off x="4505715" y="1611217"/>
            <a:ext cx="6591565" cy="4031873"/>
          </a:xfrm>
          <a:prstGeom prst="rect">
            <a:avLst/>
          </a:prstGeom>
          <a:noFill/>
        </p:spPr>
        <p:txBody>
          <a:bodyPr wrap="square" rtlCol="0">
            <a:spAutoFit/>
          </a:bodyPr>
          <a:lstStyle/>
          <a:p>
            <a:r>
              <a:rPr lang="en-US" sz="1600" dirty="0"/>
              <a:t>For my deep dive into the company's sales outlook, I utilized the following tools and technologies:</a:t>
            </a:r>
          </a:p>
          <a:p>
            <a:endParaRPr lang="en-US" sz="1600" dirty="0"/>
          </a:p>
          <a:p>
            <a:pPr marL="285750" indent="-285750">
              <a:buFont typeface="Wingdings" panose="05000000000000000000" pitchFamily="2" charset="2"/>
              <a:buChar char="Ø"/>
            </a:pPr>
            <a:r>
              <a:rPr lang="en-US" sz="1600" b="1" dirty="0"/>
              <a:t>R</a:t>
            </a:r>
            <a:r>
              <a:rPr lang="en-US" sz="1600" dirty="0"/>
              <a:t>: The backbone of my analysis, empowering me to clean and format data, conduct advanced analyses and modeling, create visualizations, and uncover critical insights. I relied on libraries such as </a:t>
            </a:r>
            <a:r>
              <a:rPr lang="en-US" sz="1600" i="1" dirty="0"/>
              <a:t>dplyr</a:t>
            </a:r>
            <a:r>
              <a:rPr lang="en-US" sz="1600" dirty="0"/>
              <a:t>, </a:t>
            </a:r>
            <a:r>
              <a:rPr lang="en-US" sz="1600" i="1" dirty="0"/>
              <a:t>ggplot2</a:t>
            </a:r>
            <a:r>
              <a:rPr lang="en-US" sz="1600" dirty="0"/>
              <a:t>, </a:t>
            </a:r>
            <a:r>
              <a:rPr lang="en-US" sz="1600" i="1" dirty="0"/>
              <a:t>readr</a:t>
            </a:r>
            <a:r>
              <a:rPr lang="en-US" sz="1600" dirty="0"/>
              <a:t>, </a:t>
            </a:r>
            <a:r>
              <a:rPr lang="en-US" sz="1600" i="1" dirty="0"/>
              <a:t>lubridate</a:t>
            </a:r>
            <a:r>
              <a:rPr lang="en-US" sz="1600" dirty="0"/>
              <a:t>, </a:t>
            </a:r>
            <a:r>
              <a:rPr lang="en-US" sz="1600" i="1" dirty="0"/>
              <a:t>forecast</a:t>
            </a:r>
            <a:r>
              <a:rPr lang="en-US" sz="1600" dirty="0"/>
              <a:t>, </a:t>
            </a:r>
            <a:r>
              <a:rPr lang="en-US" sz="1600" i="1" dirty="0"/>
              <a:t>randomForest</a:t>
            </a:r>
            <a:r>
              <a:rPr lang="en-US" sz="1600" dirty="0"/>
              <a:t>, </a:t>
            </a:r>
            <a:r>
              <a:rPr lang="en-US" sz="1600" i="1" dirty="0"/>
              <a:t>psych, …</a:t>
            </a:r>
          </a:p>
          <a:p>
            <a:pPr marL="285750" indent="-285750">
              <a:buFont typeface="Wingdings" panose="05000000000000000000" pitchFamily="2" charset="2"/>
              <a:buChar char="Ø"/>
            </a:pPr>
            <a:endParaRPr lang="en-US" sz="1600" dirty="0"/>
          </a:p>
          <a:p>
            <a:pPr marL="285750" indent="-285750">
              <a:buFont typeface="Wingdings" panose="05000000000000000000" pitchFamily="2" charset="2"/>
              <a:buChar char="Ø"/>
            </a:pPr>
            <a:r>
              <a:rPr lang="en-US" sz="1600" b="1" dirty="0"/>
              <a:t>PowerPoint</a:t>
            </a:r>
            <a:r>
              <a:rPr lang="en-US" sz="1600" dirty="0"/>
              <a:t>: Essential for presenting complex findings, insights, and recommendations in a visually engaging and easily understandable way for stakeholders and decision-makers.</a:t>
            </a:r>
          </a:p>
          <a:p>
            <a:endParaRPr lang="en-US" sz="1600" dirty="0"/>
          </a:p>
          <a:p>
            <a:pPr marL="285750" indent="-285750">
              <a:buFont typeface="Wingdings" panose="05000000000000000000" pitchFamily="2" charset="2"/>
              <a:buChar char="Ø"/>
            </a:pPr>
            <a:r>
              <a:rPr lang="en-US" sz="1600" b="1" dirty="0"/>
              <a:t>Git &amp; GitHub</a:t>
            </a:r>
            <a:r>
              <a:rPr lang="en-US" sz="1600" dirty="0"/>
              <a:t>: Vital for version control, sharing R scripts, and facilitating seamless collaboration and project tracking throughout the analysis process.</a:t>
            </a:r>
          </a:p>
          <a:p>
            <a:endParaRPr lang="en-US" sz="1600" dirty="0"/>
          </a:p>
        </p:txBody>
      </p:sp>
      <p:cxnSp>
        <p:nvCxnSpPr>
          <p:cNvPr id="4" name="Straight Connector 3">
            <a:extLst>
              <a:ext uri="{FF2B5EF4-FFF2-40B4-BE49-F238E27FC236}">
                <a16:creationId xmlns:a16="http://schemas.microsoft.com/office/drawing/2014/main" id="{FDBCBEE3-8707-2C6E-C289-C159563D88EA}"/>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DAA3ABA5-3C74-EB01-3AD8-E8B0EDD706CD}"/>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5268EBCC-D5D7-2CC1-DCB4-94D368F66820}"/>
              </a:ext>
            </a:extLst>
          </p:cNvPr>
          <p:cNvSpPr txBox="1"/>
          <p:nvPr/>
        </p:nvSpPr>
        <p:spPr>
          <a:xfrm>
            <a:off x="11039856" y="6603460"/>
            <a:ext cx="384048" cy="261610"/>
          </a:xfrm>
          <a:prstGeom prst="rect">
            <a:avLst/>
          </a:prstGeom>
          <a:noFill/>
        </p:spPr>
        <p:txBody>
          <a:bodyPr wrap="square" rtlCol="0">
            <a:spAutoFit/>
          </a:bodyPr>
          <a:lstStyle/>
          <a:p>
            <a:r>
              <a:rPr lang="en-US" sz="1100" b="1" dirty="0"/>
              <a:t>7  </a:t>
            </a:r>
            <a:endParaRPr lang="en-NG" sz="1100" b="1" dirty="0"/>
          </a:p>
        </p:txBody>
      </p:sp>
      <p:sp>
        <p:nvSpPr>
          <p:cNvPr id="7" name="TextBox 6">
            <a:extLst>
              <a:ext uri="{FF2B5EF4-FFF2-40B4-BE49-F238E27FC236}">
                <a16:creationId xmlns:a16="http://schemas.microsoft.com/office/drawing/2014/main" id="{1D76FA8C-D2FA-93E7-6732-66FA8F5EC665}"/>
              </a:ext>
            </a:extLst>
          </p:cNvPr>
          <p:cNvSpPr txBox="1"/>
          <p:nvPr/>
        </p:nvSpPr>
        <p:spPr>
          <a:xfrm>
            <a:off x="4505715" y="695012"/>
            <a:ext cx="5292254" cy="461665"/>
          </a:xfrm>
          <a:prstGeom prst="rect">
            <a:avLst/>
          </a:prstGeom>
          <a:noFill/>
        </p:spPr>
        <p:txBody>
          <a:bodyPr wrap="square" rtlCol="0">
            <a:spAutoFit/>
          </a:bodyPr>
          <a:lstStyle/>
          <a:p>
            <a:r>
              <a:rPr lang="en-US" sz="2400" b="1" dirty="0">
                <a:solidFill>
                  <a:srgbClr val="FF0000"/>
                </a:solidFill>
                <a:latin typeface="Arial Rounded MT Bold" panose="020F0704030504030204" pitchFamily="34" charset="0"/>
              </a:rPr>
              <a:t>Tools Used throughout the Project</a:t>
            </a:r>
            <a:endParaRPr lang="en-NG" sz="2400" b="1" dirty="0">
              <a:solidFill>
                <a:srgbClr val="FF0000"/>
              </a:solidFill>
              <a:latin typeface="Arial Rounded MT Bold" panose="020F0704030504030204" pitchFamily="34" charset="0"/>
            </a:endParaRPr>
          </a:p>
        </p:txBody>
      </p:sp>
      <p:sp>
        <p:nvSpPr>
          <p:cNvPr id="8" name="Rectangle: Rounded Corners 7">
            <a:extLst>
              <a:ext uri="{FF2B5EF4-FFF2-40B4-BE49-F238E27FC236}">
                <a16:creationId xmlns:a16="http://schemas.microsoft.com/office/drawing/2014/main" id="{45ADE516-708E-97C6-ED7C-2A4FC7133E1E}"/>
              </a:ext>
            </a:extLst>
          </p:cNvPr>
          <p:cNvSpPr/>
          <p:nvPr/>
        </p:nvSpPr>
        <p:spPr>
          <a:xfrm>
            <a:off x="3706368" y="1521154"/>
            <a:ext cx="57600" cy="421200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9" name="Picture 8">
            <a:extLst>
              <a:ext uri="{FF2B5EF4-FFF2-40B4-BE49-F238E27FC236}">
                <a16:creationId xmlns:a16="http://schemas.microsoft.com/office/drawing/2014/main" id="{3CD8A3C5-CB6A-468D-B7AB-E3F20A78D4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237" y="2210765"/>
            <a:ext cx="2635200" cy="2982191"/>
          </a:xfrm>
          <a:prstGeom prst="rect">
            <a:avLst/>
          </a:prstGeom>
        </p:spPr>
      </p:pic>
    </p:spTree>
    <p:extLst>
      <p:ext uri="{BB962C8B-B14F-4D97-AF65-F5344CB8AC3E}">
        <p14:creationId xmlns:p14="http://schemas.microsoft.com/office/powerpoint/2010/main" val="3566696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FF5"/>
        </a:solidFill>
        <a:effectLst/>
      </p:bgPr>
    </p:bg>
    <p:spTree>
      <p:nvGrpSpPr>
        <p:cNvPr id="1" name="">
          <a:extLst>
            <a:ext uri="{FF2B5EF4-FFF2-40B4-BE49-F238E27FC236}">
              <a16:creationId xmlns:a16="http://schemas.microsoft.com/office/drawing/2014/main" id="{62B843DD-DB3D-95F3-FB92-1CEACE0F6F7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034B8B6-8F97-527B-23BD-581C82792452}"/>
              </a:ext>
            </a:extLst>
          </p:cNvPr>
          <p:cNvSpPr txBox="1"/>
          <p:nvPr/>
        </p:nvSpPr>
        <p:spPr>
          <a:xfrm>
            <a:off x="484691" y="793504"/>
            <a:ext cx="2133061" cy="1569660"/>
          </a:xfrm>
          <a:prstGeom prst="rect">
            <a:avLst/>
          </a:prstGeom>
          <a:noFill/>
        </p:spPr>
        <p:txBody>
          <a:bodyPr wrap="square" rtlCol="0">
            <a:spAutoFit/>
          </a:bodyPr>
          <a:lstStyle/>
          <a:p>
            <a:r>
              <a:rPr lang="en-US" sz="2400" b="1" dirty="0">
                <a:solidFill>
                  <a:srgbClr val="FF0000"/>
                </a:solidFill>
                <a:latin typeface="Arial Rounded MT Bold" panose="020F0704030504030204" pitchFamily="34" charset="0"/>
              </a:rPr>
              <a:t>Approach, Analysis and Technical Challenges</a:t>
            </a:r>
            <a:endParaRPr lang="en-NG" sz="2400" b="1" dirty="0">
              <a:solidFill>
                <a:srgbClr val="FF0000"/>
              </a:solidFill>
              <a:latin typeface="Arial Rounded MT Bold" panose="020F0704030504030204" pitchFamily="34" charset="0"/>
            </a:endParaRPr>
          </a:p>
        </p:txBody>
      </p:sp>
      <p:sp>
        <p:nvSpPr>
          <p:cNvPr id="3" name="TextBox 2">
            <a:extLst>
              <a:ext uri="{FF2B5EF4-FFF2-40B4-BE49-F238E27FC236}">
                <a16:creationId xmlns:a16="http://schemas.microsoft.com/office/drawing/2014/main" id="{B8418F8F-11A1-3D1B-7D71-8DA5FF05A8EF}"/>
              </a:ext>
            </a:extLst>
          </p:cNvPr>
          <p:cNvSpPr txBox="1"/>
          <p:nvPr/>
        </p:nvSpPr>
        <p:spPr>
          <a:xfrm>
            <a:off x="3549575" y="474345"/>
            <a:ext cx="7874329" cy="5909310"/>
          </a:xfrm>
          <a:prstGeom prst="rect">
            <a:avLst/>
          </a:prstGeom>
          <a:noFill/>
        </p:spPr>
        <p:txBody>
          <a:bodyPr wrap="square" rtlCol="0">
            <a:spAutoFit/>
          </a:bodyPr>
          <a:lstStyle/>
          <a:p>
            <a:r>
              <a:rPr lang="en-US" sz="1600" b="1" dirty="0"/>
              <a:t>1. Data Collection</a:t>
            </a:r>
            <a:endParaRPr lang="en-US" sz="1600" dirty="0"/>
          </a:p>
          <a:p>
            <a:pPr marL="742950" lvl="1" indent="-285750">
              <a:buFont typeface="Wingdings" panose="05000000000000000000" pitchFamily="2" charset="2"/>
              <a:buChar char="Ø"/>
            </a:pPr>
            <a:r>
              <a:rPr lang="en-US" sz="1400" dirty="0"/>
              <a:t>Gathered datasets from internal sources covering customers, products, transactions, and market zones.</a:t>
            </a:r>
          </a:p>
          <a:p>
            <a:pPr lvl="1"/>
            <a:endParaRPr lang="en-US" sz="1400" dirty="0"/>
          </a:p>
          <a:p>
            <a:r>
              <a:rPr lang="en-US" sz="1600" b="1" dirty="0"/>
              <a:t>2. ETL Process (Extract, Transform, Load)</a:t>
            </a:r>
            <a:endParaRPr lang="en-US" sz="1600" dirty="0"/>
          </a:p>
          <a:p>
            <a:pPr marL="742950" lvl="1" indent="-285750">
              <a:buFont typeface="Wingdings" panose="05000000000000000000" pitchFamily="2" charset="2"/>
              <a:buChar char="Ø"/>
            </a:pPr>
            <a:r>
              <a:rPr lang="en-US" sz="1400" b="1" dirty="0"/>
              <a:t>Extracted</a:t>
            </a:r>
            <a:r>
              <a:rPr lang="en-US" sz="1400" dirty="0"/>
              <a:t> raw data from multiple sources.</a:t>
            </a:r>
          </a:p>
          <a:p>
            <a:pPr marL="742950" lvl="1" indent="-285750">
              <a:buFont typeface="Wingdings" panose="05000000000000000000" pitchFamily="2" charset="2"/>
              <a:buChar char="Ø"/>
            </a:pPr>
            <a:r>
              <a:rPr lang="en-US" sz="1400" b="1" dirty="0"/>
              <a:t>Transformed</a:t>
            </a:r>
            <a:r>
              <a:rPr lang="en-US" sz="1400" dirty="0"/>
              <a:t> by merging, correcting data types, handling missing values, and removing duplicates.</a:t>
            </a:r>
          </a:p>
          <a:p>
            <a:pPr marL="742950" lvl="1" indent="-285750">
              <a:buFont typeface="Wingdings" panose="05000000000000000000" pitchFamily="2" charset="2"/>
              <a:buChar char="Ø"/>
            </a:pPr>
            <a:r>
              <a:rPr lang="en-US" sz="1400" b="1" dirty="0"/>
              <a:t>Loaded</a:t>
            </a:r>
            <a:r>
              <a:rPr lang="en-US" sz="1400" dirty="0"/>
              <a:t> cleaned, structured data into the analysis environment for modeling.</a:t>
            </a:r>
          </a:p>
          <a:p>
            <a:pPr marL="0" lvl="1" indent="-285750">
              <a:buFont typeface="Wingdings" panose="05000000000000000000" pitchFamily="2" charset="2"/>
              <a:buChar char="Ø"/>
            </a:pPr>
            <a:endParaRPr lang="en-US" sz="1600" b="1" dirty="0"/>
          </a:p>
          <a:p>
            <a:r>
              <a:rPr lang="en-US" sz="1600" b="1" dirty="0"/>
              <a:t>3. Data Preparation &amp; Enhancement</a:t>
            </a:r>
          </a:p>
          <a:p>
            <a:pPr marL="742950" lvl="1" indent="-285750">
              <a:buFont typeface="Wingdings" panose="05000000000000000000" pitchFamily="2" charset="2"/>
              <a:buChar char="Ø"/>
            </a:pPr>
            <a:r>
              <a:rPr lang="en-US" sz="1400" dirty="0"/>
              <a:t>Standardized formats and corrected inconsistencies.</a:t>
            </a:r>
          </a:p>
          <a:p>
            <a:pPr marL="742950" lvl="1" indent="-285750">
              <a:buFont typeface="Wingdings" panose="05000000000000000000" pitchFamily="2" charset="2"/>
              <a:buChar char="Ø"/>
            </a:pPr>
            <a:r>
              <a:rPr lang="en-US" sz="1400" dirty="0"/>
              <a:t>Created calculated fields (e.g., margins, segment tags) for deeper insights.</a:t>
            </a:r>
          </a:p>
          <a:p>
            <a:pPr lvl="1"/>
            <a:endParaRPr lang="en-US" sz="1400" dirty="0"/>
          </a:p>
          <a:p>
            <a:r>
              <a:rPr lang="en-US" sz="1600" b="1" dirty="0"/>
              <a:t>4. Exploratory Data Analysis (EDA)</a:t>
            </a:r>
            <a:endParaRPr lang="en-US" sz="1600" dirty="0"/>
          </a:p>
          <a:p>
            <a:pPr marL="742950" lvl="1" indent="-285750">
              <a:buFont typeface="Wingdings" panose="05000000000000000000" pitchFamily="2" charset="2"/>
              <a:buChar char="Ø"/>
            </a:pPr>
            <a:r>
              <a:rPr lang="en-US" sz="1400" dirty="0"/>
              <a:t>Used graphs and statistical techniques to identify patterns, trends, and anomalies.</a:t>
            </a:r>
          </a:p>
          <a:p>
            <a:pPr marL="742950" lvl="1" indent="-285750">
              <a:buFont typeface="Wingdings" panose="05000000000000000000" pitchFamily="2" charset="2"/>
              <a:buChar char="Ø"/>
            </a:pPr>
            <a:r>
              <a:rPr lang="en-US" sz="1400" dirty="0"/>
              <a:t>Explored relationships between revenue, profit, volume, and segmentation.</a:t>
            </a:r>
          </a:p>
          <a:p>
            <a:pPr lvl="1"/>
            <a:endParaRPr lang="en-US" sz="1400" dirty="0"/>
          </a:p>
          <a:p>
            <a:r>
              <a:rPr lang="en-US" sz="1600" b="1" dirty="0"/>
              <a:t>5. Advanced Analytics &amp; Modeling</a:t>
            </a:r>
          </a:p>
          <a:p>
            <a:pPr marL="742950" lvl="1" indent="-285750">
              <a:buFont typeface="Wingdings" panose="05000000000000000000" pitchFamily="2" charset="2"/>
              <a:buChar char="Ø"/>
            </a:pPr>
            <a:r>
              <a:rPr lang="en-US" sz="1400" dirty="0"/>
              <a:t>Applied machine learning to uncover key revenue/profit drivers.</a:t>
            </a:r>
          </a:p>
          <a:p>
            <a:pPr marL="742950" lvl="1" indent="-285750">
              <a:buFont typeface="Wingdings" panose="05000000000000000000" pitchFamily="2" charset="2"/>
              <a:buChar char="Ø"/>
            </a:pPr>
            <a:r>
              <a:rPr lang="en-US" sz="1400" dirty="0"/>
              <a:t>Used ARIMA for forecasting and clustering for customer segmentation.</a:t>
            </a:r>
          </a:p>
          <a:p>
            <a:pPr marL="742950" lvl="1" indent="-285750">
              <a:buFont typeface="Wingdings" panose="05000000000000000000" pitchFamily="2" charset="2"/>
              <a:buChar char="Ø"/>
            </a:pPr>
            <a:endParaRPr lang="en-US" sz="1400" dirty="0"/>
          </a:p>
          <a:p>
            <a:pPr marL="285750" indent="-285750">
              <a:buFont typeface="Wingdings" panose="05000000000000000000" pitchFamily="2" charset="2"/>
              <a:buChar char="ü"/>
            </a:pPr>
            <a:r>
              <a:rPr lang="en-US" b="1" dirty="0"/>
              <a:t>Technical Challenges Addressed</a:t>
            </a:r>
            <a:endParaRPr lang="en-US" dirty="0"/>
          </a:p>
          <a:p>
            <a:pPr marL="742950" lvl="1" indent="-285750">
              <a:buFont typeface="Wingdings" panose="05000000000000000000" pitchFamily="2" charset="2"/>
              <a:buChar char="Ø"/>
            </a:pPr>
            <a:r>
              <a:rPr lang="en-US" sz="1400" dirty="0"/>
              <a:t>Resolved data inconsistency, missing values, and outliers.</a:t>
            </a:r>
          </a:p>
          <a:p>
            <a:pPr marL="742950" lvl="1" indent="-285750">
              <a:buFont typeface="Wingdings" panose="05000000000000000000" pitchFamily="2" charset="2"/>
              <a:buChar char="Ø"/>
            </a:pPr>
            <a:r>
              <a:rPr lang="en-US" sz="1400" dirty="0"/>
              <a:t>Managed high dimensionality with feature selection.</a:t>
            </a:r>
          </a:p>
          <a:p>
            <a:pPr marL="742950" lvl="1" indent="-285750">
              <a:buFont typeface="Wingdings" panose="05000000000000000000" pitchFamily="2" charset="2"/>
              <a:buChar char="Ø"/>
            </a:pPr>
            <a:r>
              <a:rPr lang="en-US" sz="1400" dirty="0"/>
              <a:t>Built a scalable, repeatable data pipeline for future analysis.</a:t>
            </a:r>
          </a:p>
        </p:txBody>
      </p:sp>
      <p:cxnSp>
        <p:nvCxnSpPr>
          <p:cNvPr id="4" name="Straight Connector 3">
            <a:extLst>
              <a:ext uri="{FF2B5EF4-FFF2-40B4-BE49-F238E27FC236}">
                <a16:creationId xmlns:a16="http://schemas.microsoft.com/office/drawing/2014/main" id="{165BB73B-1B7E-19DC-D5F3-3A1512CC8742}"/>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5" name="TextBox 4">
            <a:extLst>
              <a:ext uri="{FF2B5EF4-FFF2-40B4-BE49-F238E27FC236}">
                <a16:creationId xmlns:a16="http://schemas.microsoft.com/office/drawing/2014/main" id="{47DB83CC-CB95-7509-17F0-ECCC6B31E941}"/>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6" name="TextBox 5">
            <a:extLst>
              <a:ext uri="{FF2B5EF4-FFF2-40B4-BE49-F238E27FC236}">
                <a16:creationId xmlns:a16="http://schemas.microsoft.com/office/drawing/2014/main" id="{146BCADF-E091-15BF-D86F-33E055D3A5E6}"/>
              </a:ext>
            </a:extLst>
          </p:cNvPr>
          <p:cNvSpPr txBox="1"/>
          <p:nvPr/>
        </p:nvSpPr>
        <p:spPr>
          <a:xfrm>
            <a:off x="11039856" y="6603460"/>
            <a:ext cx="384048" cy="261610"/>
          </a:xfrm>
          <a:prstGeom prst="rect">
            <a:avLst/>
          </a:prstGeom>
          <a:noFill/>
        </p:spPr>
        <p:txBody>
          <a:bodyPr wrap="square" rtlCol="0">
            <a:spAutoFit/>
          </a:bodyPr>
          <a:lstStyle/>
          <a:p>
            <a:r>
              <a:rPr lang="en-US" sz="1100" b="1" dirty="0"/>
              <a:t>8  </a:t>
            </a:r>
            <a:endParaRPr lang="en-NG" sz="1100" b="1" dirty="0"/>
          </a:p>
        </p:txBody>
      </p:sp>
      <p:sp>
        <p:nvSpPr>
          <p:cNvPr id="8" name="Rectangle: Rounded Corners 7">
            <a:extLst>
              <a:ext uri="{FF2B5EF4-FFF2-40B4-BE49-F238E27FC236}">
                <a16:creationId xmlns:a16="http://schemas.microsoft.com/office/drawing/2014/main" id="{6AE93043-F72F-AD7A-8F22-3308DFD3E371}"/>
              </a:ext>
            </a:extLst>
          </p:cNvPr>
          <p:cNvSpPr/>
          <p:nvPr/>
        </p:nvSpPr>
        <p:spPr>
          <a:xfrm>
            <a:off x="3060780" y="972274"/>
            <a:ext cx="45767" cy="4862570"/>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pic>
        <p:nvPicPr>
          <p:cNvPr id="9" name="Picture 8">
            <a:extLst>
              <a:ext uri="{FF2B5EF4-FFF2-40B4-BE49-F238E27FC236}">
                <a16:creationId xmlns:a16="http://schemas.microsoft.com/office/drawing/2014/main" id="{56664783-E628-63AC-03AC-570BFA50E961}"/>
              </a:ext>
            </a:extLst>
          </p:cNvPr>
          <p:cNvPicPr>
            <a:picLocks noChangeAspect="1"/>
          </p:cNvPicPr>
          <p:nvPr/>
        </p:nvPicPr>
        <p:blipFill>
          <a:blip r:embed="rId2">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52656" y="2592815"/>
            <a:ext cx="2133061" cy="2952000"/>
          </a:xfrm>
          <a:prstGeom prst="rect">
            <a:avLst/>
          </a:prstGeom>
        </p:spPr>
      </p:pic>
    </p:spTree>
    <p:extLst>
      <p:ext uri="{BB962C8B-B14F-4D97-AF65-F5344CB8AC3E}">
        <p14:creationId xmlns:p14="http://schemas.microsoft.com/office/powerpoint/2010/main" val="2674783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B25A87-EE81-1DB3-6554-C93B5FFA808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E6E8D17B-0E47-6EA9-A892-6E41CB107EEE}"/>
              </a:ext>
            </a:extLst>
          </p:cNvPr>
          <p:cNvPicPr>
            <a:picLocks noChangeAspect="1"/>
          </p:cNvPicPr>
          <p:nvPr/>
        </p:nvPicPr>
        <p:blipFill>
          <a:blip r:embed="rId2"/>
          <a:stretch>
            <a:fillRect/>
          </a:stretch>
        </p:blipFill>
        <p:spPr>
          <a:xfrm>
            <a:off x="0" y="0"/>
            <a:ext cx="12192000" cy="6858000"/>
          </a:xfrm>
          <a:prstGeom prst="rect">
            <a:avLst/>
          </a:prstGeom>
          <a:solidFill>
            <a:srgbClr val="F2FFF5"/>
          </a:solidFill>
        </p:spPr>
      </p:pic>
      <p:sp>
        <p:nvSpPr>
          <p:cNvPr id="9" name="Rectangle: Rounded Corners 8">
            <a:extLst>
              <a:ext uri="{FF2B5EF4-FFF2-40B4-BE49-F238E27FC236}">
                <a16:creationId xmlns:a16="http://schemas.microsoft.com/office/drawing/2014/main" id="{678E6DFF-1D88-22BA-411A-525E35C60D71}"/>
              </a:ext>
            </a:extLst>
          </p:cNvPr>
          <p:cNvSpPr/>
          <p:nvPr/>
        </p:nvSpPr>
        <p:spPr>
          <a:xfrm>
            <a:off x="1435100" y="1377950"/>
            <a:ext cx="9321800" cy="4102099"/>
          </a:xfrm>
          <a:prstGeom prst="roundRect">
            <a:avLst>
              <a:gd name="adj" fmla="val 6275"/>
            </a:avLst>
          </a:prstGeom>
          <a:solidFill>
            <a:schemeClr val="bg1"/>
          </a:solidFill>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cxnSp>
        <p:nvCxnSpPr>
          <p:cNvPr id="3" name="Straight Connector 2">
            <a:extLst>
              <a:ext uri="{FF2B5EF4-FFF2-40B4-BE49-F238E27FC236}">
                <a16:creationId xmlns:a16="http://schemas.microsoft.com/office/drawing/2014/main" id="{7414A655-0D36-BFCB-D901-F25B26607C21}"/>
              </a:ext>
            </a:extLst>
          </p:cNvPr>
          <p:cNvCxnSpPr>
            <a:cxnSpLocks/>
          </p:cNvCxnSpPr>
          <p:nvPr/>
        </p:nvCxnSpPr>
        <p:spPr>
          <a:xfrm>
            <a:off x="280416" y="6559296"/>
            <a:ext cx="11631168" cy="0"/>
          </a:xfrm>
          <a:prstGeom prst="line">
            <a:avLst/>
          </a:prstGeom>
          <a:ln>
            <a:solidFill>
              <a:srgbClr val="00B0F0"/>
            </a:solidFill>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140C04D6-0BD6-B75F-5742-4EA1300EB37E}"/>
              </a:ext>
            </a:extLst>
          </p:cNvPr>
          <p:cNvSpPr txBox="1"/>
          <p:nvPr/>
        </p:nvSpPr>
        <p:spPr>
          <a:xfrm>
            <a:off x="633984" y="6584871"/>
            <a:ext cx="3072384" cy="276999"/>
          </a:xfrm>
          <a:prstGeom prst="rect">
            <a:avLst/>
          </a:prstGeom>
          <a:noFill/>
        </p:spPr>
        <p:txBody>
          <a:bodyPr wrap="square" rtlCol="0">
            <a:spAutoFit/>
          </a:bodyPr>
          <a:lstStyle/>
          <a:p>
            <a:r>
              <a:rPr lang="en-US" sz="1200" b="1" dirty="0">
                <a:solidFill>
                  <a:srgbClr val="FF0000"/>
                </a:solidFill>
              </a:rPr>
              <a:t>Olumide Balogun         +</a:t>
            </a:r>
            <a:r>
              <a:rPr lang="en-US" sz="1100" b="1" dirty="0">
                <a:solidFill>
                  <a:srgbClr val="FF0000"/>
                </a:solidFill>
              </a:rPr>
              <a:t>234-8065060691</a:t>
            </a:r>
            <a:r>
              <a:rPr lang="en-US" sz="1200" b="1" dirty="0">
                <a:solidFill>
                  <a:srgbClr val="FF0000"/>
                </a:solidFill>
              </a:rPr>
              <a:t>  </a:t>
            </a:r>
            <a:endParaRPr lang="en-NG" sz="1200" b="1" dirty="0">
              <a:solidFill>
                <a:srgbClr val="FF0000"/>
              </a:solidFill>
            </a:endParaRPr>
          </a:p>
        </p:txBody>
      </p:sp>
      <p:sp>
        <p:nvSpPr>
          <p:cNvPr id="5" name="TextBox 4">
            <a:extLst>
              <a:ext uri="{FF2B5EF4-FFF2-40B4-BE49-F238E27FC236}">
                <a16:creationId xmlns:a16="http://schemas.microsoft.com/office/drawing/2014/main" id="{FD074941-C1C1-D1B5-E145-E163FB3B0E95}"/>
              </a:ext>
            </a:extLst>
          </p:cNvPr>
          <p:cNvSpPr txBox="1"/>
          <p:nvPr/>
        </p:nvSpPr>
        <p:spPr>
          <a:xfrm>
            <a:off x="11039856" y="6603460"/>
            <a:ext cx="384048" cy="261610"/>
          </a:xfrm>
          <a:prstGeom prst="rect">
            <a:avLst/>
          </a:prstGeom>
          <a:noFill/>
        </p:spPr>
        <p:txBody>
          <a:bodyPr wrap="square" rtlCol="0">
            <a:spAutoFit/>
          </a:bodyPr>
          <a:lstStyle/>
          <a:p>
            <a:r>
              <a:rPr lang="en-US" sz="1100" b="1" dirty="0"/>
              <a:t>9 </a:t>
            </a:r>
            <a:endParaRPr lang="en-NG" sz="1100" b="1" dirty="0"/>
          </a:p>
        </p:txBody>
      </p:sp>
      <p:sp>
        <p:nvSpPr>
          <p:cNvPr id="16" name="TextBox 15">
            <a:extLst>
              <a:ext uri="{FF2B5EF4-FFF2-40B4-BE49-F238E27FC236}">
                <a16:creationId xmlns:a16="http://schemas.microsoft.com/office/drawing/2014/main" id="{1B63C45F-3D39-A0F1-A8D9-441FD15666CA}"/>
              </a:ext>
            </a:extLst>
          </p:cNvPr>
          <p:cNvSpPr txBox="1"/>
          <p:nvPr/>
        </p:nvSpPr>
        <p:spPr>
          <a:xfrm>
            <a:off x="4508810" y="2769955"/>
            <a:ext cx="5824653" cy="1384995"/>
          </a:xfrm>
          <a:prstGeom prst="rect">
            <a:avLst/>
          </a:prstGeom>
          <a:noFill/>
        </p:spPr>
        <p:txBody>
          <a:bodyPr wrap="square" rtlCol="0">
            <a:spAutoFit/>
          </a:bodyPr>
          <a:lstStyle/>
          <a:p>
            <a:r>
              <a:rPr lang="en-US" sz="2800" b="1" dirty="0">
                <a:solidFill>
                  <a:srgbClr val="FF0000"/>
                </a:solidFill>
                <a:latin typeface="Arial Rounded MT Bold" panose="020F0704030504030204" pitchFamily="34" charset="0"/>
              </a:rPr>
              <a:t>Key Findings: Objectives, Insights, EDA Visualizations, and Model-Driven Interpretations</a:t>
            </a:r>
            <a:endParaRPr lang="en-NG" sz="2800" b="1" dirty="0">
              <a:solidFill>
                <a:srgbClr val="FF0000"/>
              </a:solidFill>
              <a:latin typeface="Arial Rounded MT Bold" panose="020F0704030504030204" pitchFamily="34" charset="0"/>
            </a:endParaRPr>
          </a:p>
        </p:txBody>
      </p:sp>
      <p:pic>
        <p:nvPicPr>
          <p:cNvPr id="7" name="Picture 6">
            <a:extLst>
              <a:ext uri="{FF2B5EF4-FFF2-40B4-BE49-F238E27FC236}">
                <a16:creationId xmlns:a16="http://schemas.microsoft.com/office/drawing/2014/main" id="{95D12E13-A5F5-C9FD-5A90-430C131F62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41395" y="2711971"/>
            <a:ext cx="1728439" cy="1500961"/>
          </a:xfrm>
          <a:prstGeom prst="rect">
            <a:avLst/>
          </a:prstGeom>
        </p:spPr>
      </p:pic>
      <p:sp>
        <p:nvSpPr>
          <p:cNvPr id="8" name="Rectangle: Rounded Corners 7">
            <a:extLst>
              <a:ext uri="{FF2B5EF4-FFF2-40B4-BE49-F238E27FC236}">
                <a16:creationId xmlns:a16="http://schemas.microsoft.com/office/drawing/2014/main" id="{808720B9-8880-C10C-C5C4-338A7E07BBC2}"/>
              </a:ext>
            </a:extLst>
          </p:cNvPr>
          <p:cNvSpPr/>
          <p:nvPr/>
        </p:nvSpPr>
        <p:spPr>
          <a:xfrm>
            <a:off x="4307899" y="2620537"/>
            <a:ext cx="45719" cy="1728439"/>
          </a:xfrm>
          <a:prstGeom prst="roundRect">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Tree>
    <p:extLst>
      <p:ext uri="{BB962C8B-B14F-4D97-AF65-F5344CB8AC3E}">
        <p14:creationId xmlns:p14="http://schemas.microsoft.com/office/powerpoint/2010/main" val="40561098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13911</TotalTime>
  <Words>3263</Words>
  <Application>Microsoft Office PowerPoint</Application>
  <PresentationFormat>Widescreen</PresentationFormat>
  <Paragraphs>305</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Aptos</vt:lpstr>
      <vt:lpstr>Aptos Display</vt:lpstr>
      <vt:lpstr>Arial</vt:lpstr>
      <vt:lpstr>Arial Rounded MT Bold</vt:lpstr>
      <vt:lpstr>Symbol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Christopher Balogun</dc:creator>
  <cp:lastModifiedBy>Christopher Balogun</cp:lastModifiedBy>
  <cp:revision>767</cp:revision>
  <dcterms:created xsi:type="dcterms:W3CDTF">2024-09-24T19:38:50Z</dcterms:created>
  <dcterms:modified xsi:type="dcterms:W3CDTF">2025-05-16T20:59:19Z</dcterms:modified>
</cp:coreProperties>
</file>

<file path=docProps/thumbnail.jpeg>
</file>